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75"/>
  </p:notesMasterIdLst>
  <p:handoutMasterIdLst>
    <p:handoutMasterId r:id="rId76"/>
  </p:handoutMasterIdLst>
  <p:sldIdLst>
    <p:sldId id="256" r:id="rId5"/>
    <p:sldId id="460" r:id="rId6"/>
    <p:sldId id="465" r:id="rId7"/>
    <p:sldId id="472" r:id="rId8"/>
    <p:sldId id="467" r:id="rId9"/>
    <p:sldId id="468" r:id="rId10"/>
    <p:sldId id="469" r:id="rId11"/>
    <p:sldId id="471" r:id="rId12"/>
    <p:sldId id="473" r:id="rId13"/>
    <p:sldId id="474" r:id="rId14"/>
    <p:sldId id="475" r:id="rId15"/>
    <p:sldId id="476" r:id="rId16"/>
    <p:sldId id="477" r:id="rId17"/>
    <p:sldId id="478" r:id="rId18"/>
    <p:sldId id="479" r:id="rId19"/>
    <p:sldId id="480" r:id="rId20"/>
    <p:sldId id="481" r:id="rId21"/>
    <p:sldId id="482" r:id="rId22"/>
    <p:sldId id="483" r:id="rId23"/>
    <p:sldId id="484" r:id="rId24"/>
    <p:sldId id="485" r:id="rId25"/>
    <p:sldId id="486" r:id="rId26"/>
    <p:sldId id="487" r:id="rId27"/>
    <p:sldId id="488" r:id="rId28"/>
    <p:sldId id="489" r:id="rId29"/>
    <p:sldId id="490" r:id="rId30"/>
    <p:sldId id="491" r:id="rId31"/>
    <p:sldId id="492" r:id="rId32"/>
    <p:sldId id="493" r:id="rId33"/>
    <p:sldId id="494" r:id="rId34"/>
    <p:sldId id="495" r:id="rId35"/>
    <p:sldId id="497" r:id="rId36"/>
    <p:sldId id="498" r:id="rId37"/>
    <p:sldId id="496" r:id="rId38"/>
    <p:sldId id="499" r:id="rId39"/>
    <p:sldId id="500" r:id="rId40"/>
    <p:sldId id="501" r:id="rId41"/>
    <p:sldId id="502" r:id="rId42"/>
    <p:sldId id="503" r:id="rId43"/>
    <p:sldId id="504" r:id="rId44"/>
    <p:sldId id="505" r:id="rId45"/>
    <p:sldId id="506" r:id="rId46"/>
    <p:sldId id="507" r:id="rId47"/>
    <p:sldId id="508" r:id="rId48"/>
    <p:sldId id="509" r:id="rId49"/>
    <p:sldId id="510" r:id="rId50"/>
    <p:sldId id="511" r:id="rId51"/>
    <p:sldId id="512" r:id="rId52"/>
    <p:sldId id="513" r:id="rId53"/>
    <p:sldId id="514" r:id="rId54"/>
    <p:sldId id="518" r:id="rId55"/>
    <p:sldId id="515" r:id="rId56"/>
    <p:sldId id="519" r:id="rId57"/>
    <p:sldId id="520" r:id="rId58"/>
    <p:sldId id="521" r:id="rId59"/>
    <p:sldId id="522" r:id="rId60"/>
    <p:sldId id="523" r:id="rId61"/>
    <p:sldId id="524" r:id="rId62"/>
    <p:sldId id="517" r:id="rId63"/>
    <p:sldId id="525" r:id="rId64"/>
    <p:sldId id="526" r:id="rId65"/>
    <p:sldId id="527" r:id="rId66"/>
    <p:sldId id="528" r:id="rId67"/>
    <p:sldId id="529" r:id="rId68"/>
    <p:sldId id="530" r:id="rId69"/>
    <p:sldId id="531" r:id="rId70"/>
    <p:sldId id="532" r:id="rId71"/>
    <p:sldId id="533" r:id="rId72"/>
    <p:sldId id="534" r:id="rId73"/>
    <p:sldId id="535" r:id="rId74"/>
  </p:sldIdLst>
  <p:sldSz cx="9144000" cy="6858000" type="screen4x3"/>
  <p:notesSz cx="9928225" cy="6797675"/>
  <p:custDataLst>
    <p:tags r:id="rId77"/>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BEE"/>
    <a:srgbClr val="FEF9DA"/>
    <a:srgbClr val="FEF7CA"/>
    <a:srgbClr val="F5FC9A"/>
    <a:srgbClr val="C1D6FF"/>
    <a:srgbClr val="B21212"/>
    <a:srgbClr val="6699FF"/>
    <a:srgbClr val="A7C4FF"/>
    <a:srgbClr val="F539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735" autoAdjust="0"/>
    <p:restoredTop sz="89706" autoAdjust="0"/>
  </p:normalViewPr>
  <p:slideViewPr>
    <p:cSldViewPr>
      <p:cViewPr varScale="1">
        <p:scale>
          <a:sx n="70" d="100"/>
          <a:sy n="70" d="100"/>
        </p:scale>
        <p:origin x="1704"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01/08/2018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9502382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2423099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6553771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0513630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2772443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0508697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4199097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40027780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817044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8749140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3568281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8387205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1598986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7600841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2667495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9553369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31493907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11867058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4265102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0251862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21924684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24053922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668840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3431072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41508403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28007148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31899459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27784478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2892573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42603887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11622047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2820492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38542504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26608685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24207242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05772071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26412121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23949078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35347902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38057030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127461148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15405343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5712086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36279694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67938257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315486570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427427368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347802427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15226022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7822665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20780902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82925560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32616063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15332190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208372918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49760342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346164518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6278730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24789146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32690200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307546365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5873530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41842389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8305058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8.xml"/><Relationship Id="rId7" Type="http://schemas.openxmlformats.org/officeDocument/2006/relationships/image" Target="../media/image2.jpeg"/><Relationship Id="rId2" Type="http://schemas.openxmlformats.org/officeDocument/2006/relationships/slide" Target="../slides/slide11.xml"/><Relationship Id="rId1" Type="http://schemas.openxmlformats.org/officeDocument/2006/relationships/slideMaster" Target="../slideMasters/slideMaster1.xml"/><Relationship Id="rId6" Type="http://schemas.openxmlformats.org/officeDocument/2006/relationships/slide" Target="../slides/slide37.xml"/><Relationship Id="rId5" Type="http://schemas.openxmlformats.org/officeDocument/2006/relationships/slide" Target="../slides/slide31.xml"/><Relationship Id="rId4" Type="http://schemas.openxmlformats.org/officeDocument/2006/relationships/slide" Target="../slides/slide25.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5" y="692696"/>
            <a:ext cx="11987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15.1 – What is Air?</a:t>
            </a:r>
            <a:endParaRPr lang="en-GB" sz="10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402247" y="692696"/>
            <a:ext cx="114148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15,2 – Making use of Air</a:t>
            </a:r>
            <a:endParaRPr lang="en-GB" sz="10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2592238" y="692696"/>
            <a:ext cx="140071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15.3</a:t>
            </a:r>
            <a:r>
              <a:rPr lang="en-GB" sz="1000" b="1" baseline="0" dirty="0" smtClean="0">
                <a:latin typeface="Arial" panose="020B0604020202020204" pitchFamily="34" charset="0"/>
                <a:cs typeface="Arial" panose="020B0604020202020204" pitchFamily="34" charset="0"/>
              </a:rPr>
              <a:t> – Pollution Alert</a:t>
            </a:r>
            <a:endParaRPr lang="en-GB" sz="10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4041454" y="692696"/>
            <a:ext cx="127413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15.4</a:t>
            </a:r>
            <a:r>
              <a:rPr lang="en-GB" sz="1000" b="1" baseline="0" dirty="0" smtClean="0">
                <a:latin typeface="Arial" panose="020B0604020202020204" pitchFamily="34" charset="0"/>
                <a:cs typeface="Arial" panose="020B0604020202020204" pitchFamily="34" charset="0"/>
              </a:rPr>
              <a:t> – The Rusting Problem</a:t>
            </a:r>
            <a:endParaRPr lang="en-GB" sz="1000" b="1" dirty="0">
              <a:latin typeface="Arial" panose="020B0604020202020204" pitchFamily="34" charset="0"/>
              <a:cs typeface="Arial" panose="020B0604020202020204" pitchFamily="34" charset="0"/>
            </a:endParaRPr>
          </a:p>
        </p:txBody>
      </p:sp>
      <p:sp>
        <p:nvSpPr>
          <p:cNvPr id="12" name="Round Same Side Corner Rectangle 11">
            <a:hlinkClick r:id="rId6" action="ppaction://hlinksldjump"/>
          </p:cNvPr>
          <p:cNvSpPr/>
          <p:nvPr userDrawn="1"/>
        </p:nvSpPr>
        <p:spPr>
          <a:xfrm>
            <a:off x="5364088" y="691790"/>
            <a:ext cx="129614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15.5 – Water Supply</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00392" y="44625"/>
            <a:ext cx="1008112" cy="968208"/>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1_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5" y="692696"/>
            <a:ext cx="11987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15.1 – What is Air?</a:t>
            </a:r>
            <a:endParaRPr lang="en-GB" sz="1000" b="1" dirty="0">
              <a:latin typeface="Arial" panose="020B0604020202020204" pitchFamily="34" charset="0"/>
              <a:cs typeface="Arial" panose="020B0604020202020204" pitchFamily="34" charset="0"/>
            </a:endParaRPr>
          </a:p>
        </p:txBody>
      </p:sp>
      <p:sp>
        <p:nvSpPr>
          <p:cNvPr id="7" name="Round Same Side Corner Rectangle 6">
            <a:hlinkClick r:id="" action="ppaction://noaction"/>
          </p:cNvPr>
          <p:cNvSpPr/>
          <p:nvPr/>
        </p:nvSpPr>
        <p:spPr>
          <a:xfrm>
            <a:off x="1402247" y="692696"/>
            <a:ext cx="114148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15,2 – Making use of Air</a:t>
            </a:r>
            <a:endParaRPr lang="en-GB" sz="1000" b="1" dirty="0">
              <a:latin typeface="Arial" panose="020B0604020202020204" pitchFamily="34" charset="0"/>
              <a:cs typeface="Arial" panose="020B0604020202020204" pitchFamily="34" charset="0"/>
            </a:endParaRPr>
          </a:p>
        </p:txBody>
      </p:sp>
      <p:sp>
        <p:nvSpPr>
          <p:cNvPr id="11" name="Round Same Side Corner Rectangle 10">
            <a:hlinkClick r:id="" action="ppaction://noaction"/>
          </p:cNvPr>
          <p:cNvSpPr/>
          <p:nvPr/>
        </p:nvSpPr>
        <p:spPr>
          <a:xfrm>
            <a:off x="2592238" y="692696"/>
            <a:ext cx="140071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15.3</a:t>
            </a:r>
            <a:r>
              <a:rPr lang="en-GB" sz="1000" b="1" baseline="0" dirty="0" smtClean="0">
                <a:latin typeface="Arial" panose="020B0604020202020204" pitchFamily="34" charset="0"/>
                <a:cs typeface="Arial" panose="020B0604020202020204" pitchFamily="34" charset="0"/>
              </a:rPr>
              <a:t> – Pollution Alert</a:t>
            </a:r>
            <a:endParaRPr lang="en-GB" sz="1000" b="1" dirty="0">
              <a:latin typeface="Arial" panose="020B0604020202020204" pitchFamily="34" charset="0"/>
              <a:cs typeface="Arial" panose="020B0604020202020204" pitchFamily="34" charset="0"/>
            </a:endParaRPr>
          </a:p>
        </p:txBody>
      </p:sp>
      <p:pic>
        <p:nvPicPr>
          <p:cNvPr id="22" name="Picture 21" descr="111004 logo tbs rehab slogan and  hi def.jpg"/>
          <p:cNvPicPr/>
          <p:nvPr userDrawn="1"/>
        </p:nvPicPr>
        <p:blipFill>
          <a:blip r:embed="rId3" cstate="print">
            <a:extLst>
              <a:ext uri="{28A0092B-C50C-407E-A947-70E740481C1C}">
                <a14:useLocalDpi xmlns:a14="http://schemas.microsoft.com/office/drawing/2010/main"/>
              </a:ext>
            </a:extLst>
          </a:blip>
          <a:stretch>
            <a:fillRect/>
          </a:stretch>
        </p:blipFill>
        <p:spPr>
          <a:xfrm>
            <a:off x="7724157" y="44624"/>
            <a:ext cx="1384347" cy="1007391"/>
          </a:xfrm>
          <a:prstGeom prst="rect">
            <a:avLst/>
          </a:prstGeom>
        </p:spPr>
      </p:pic>
      <p:sp>
        <p:nvSpPr>
          <p:cNvPr id="9" name="Round Same Side Corner Rectangle 8">
            <a:hlinkClick r:id="" action="ppaction://noaction"/>
          </p:cNvPr>
          <p:cNvSpPr/>
          <p:nvPr userDrawn="1"/>
        </p:nvSpPr>
        <p:spPr>
          <a:xfrm>
            <a:off x="4041454" y="692696"/>
            <a:ext cx="127413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15.4</a:t>
            </a:r>
            <a:r>
              <a:rPr lang="en-GB" sz="1000" b="1" baseline="0" dirty="0" smtClean="0">
                <a:latin typeface="Arial" panose="020B0604020202020204" pitchFamily="34" charset="0"/>
                <a:cs typeface="Arial" panose="020B0604020202020204" pitchFamily="34" charset="0"/>
              </a:rPr>
              <a:t> – The Rusting Problem</a:t>
            </a:r>
            <a:endParaRPr lang="en-GB" sz="1000" b="1" dirty="0">
              <a:latin typeface="Arial" panose="020B0604020202020204" pitchFamily="34" charset="0"/>
              <a:cs typeface="Arial" panose="020B0604020202020204" pitchFamily="34" charset="0"/>
            </a:endParaRPr>
          </a:p>
        </p:txBody>
      </p:sp>
      <p:sp>
        <p:nvSpPr>
          <p:cNvPr id="12" name="Round Same Side Corner Rectangle 11">
            <a:hlinkClick r:id="" action="ppaction://noaction"/>
          </p:cNvPr>
          <p:cNvSpPr/>
          <p:nvPr userDrawn="1"/>
        </p:nvSpPr>
        <p:spPr>
          <a:xfrm>
            <a:off x="5364088" y="691790"/>
            <a:ext cx="129614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15.5 – Water Supply</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rgbClr val="FEF9DA"/>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extLst>
      <p:ext uri="{BB962C8B-B14F-4D97-AF65-F5344CB8AC3E}">
        <p14:creationId xmlns:p14="http://schemas.microsoft.com/office/powerpoint/2010/main" val="21427632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5"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 id="2147483712" r:id="rId3"/>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1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slide" Target="slide59.xml"/><Relationship Id="rId4" Type="http://schemas.openxmlformats.org/officeDocument/2006/relationships/image" Target="../media/image9.emf"/></Relationships>
</file>

<file path=ppt/slides/_rels/slide1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15.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Layout" Target="../slideLayouts/slideLayout2.xml"/><Relationship Id="rId7" Type="http://schemas.openxmlformats.org/officeDocument/2006/relationships/hyperlink" Target="Unit%2015/15.1%20-%20Measuring%20Oxygen.mp4"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notesSlide" Target="../notesSlides/notesSlide15.xml"/><Relationship Id="rId9" Type="http://schemas.openxmlformats.org/officeDocument/2006/relationships/slide" Target="slide59.xml"/></Relationships>
</file>

<file path=ppt/slides/_rels/slide16.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Unit%2013/13.1%20&#8211;%20Metals%20-%20A%20Review.docx"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6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4.png"/><Relationship Id="rId5" Type="http://schemas.openxmlformats.org/officeDocument/2006/relationships/hyperlink" Target="Unit%2015/15.2%20-%20Fractional%20Distillation.mp4" TargetMode="External"/><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slide" Target="slide6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slide" Target="slide62.xml"/><Relationship Id="rId5" Type="http://schemas.openxmlformats.org/officeDocument/2006/relationships/image" Target="../media/image18.emf"/><Relationship Id="rId4" Type="http://schemas.openxmlformats.org/officeDocument/2006/relationships/image" Target="../media/image17.emf"/></Relationships>
</file>

<file path=ppt/slides/_rels/slide22.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slide" Target="slide62.xml"/></Relationships>
</file>

<file path=ppt/slides/_rels/slide24.xml.rels><?xml version="1.0" encoding="UTF-8" standalone="yes"?>
<Relationships xmlns="http://schemas.openxmlformats.org/package/2006/relationships"><Relationship Id="rId3" Type="http://schemas.openxmlformats.org/officeDocument/2006/relationships/hyperlink" Target="Unit%2013/13.1%20&#8211;%20Metals%20-%20A%20Review.docx"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slide" Target="slide62.xml"/></Relationships>
</file>

<file path=ppt/slides/_rels/slide25.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slide" Target="slide64.xml"/><Relationship Id="rId5" Type="http://schemas.openxmlformats.org/officeDocument/2006/relationships/image" Target="../media/image21.jpeg"/><Relationship Id="rId4" Type="http://schemas.openxmlformats.org/officeDocument/2006/relationships/hyperlink" Target="Unit%2015/15.3%20-%20Why%20is%20Carbon%20Monoxide%20Deadly.mp4" TargetMode="External"/></Relationships>
</file>

<file path=ppt/slides/_rels/slide26.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slide" Target="slide64.xml"/></Relationships>
</file>

<file path=ppt/slides/_rels/slide28.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slide" Target="slide64.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slide" Target="slide64.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Unit%2015/15.3%20-%20Pollution%20Alert.docx"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slide" Target="slide64.xml"/></Relationships>
</file>

<file path=ppt/slides/_rels/slide31.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slide" Target="slide66.xml"/><Relationship Id="rId4" Type="http://schemas.openxmlformats.org/officeDocument/2006/relationships/image" Target="../media/image27.emf"/></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33.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slide" Target="slide66.xml"/><Relationship Id="rId5" Type="http://schemas.openxmlformats.org/officeDocument/2006/relationships/image" Target="../media/image31.emf"/><Relationship Id="rId4" Type="http://schemas.openxmlformats.org/officeDocument/2006/relationships/image" Target="../media/image30.emf"/></Relationships>
</file>

<file path=ppt/slides/_rels/slide34.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35.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36.xml.rels><?xml version="1.0" encoding="UTF-8" standalone="yes"?>
<Relationships xmlns="http://schemas.openxmlformats.org/package/2006/relationships"><Relationship Id="rId3" Type="http://schemas.openxmlformats.org/officeDocument/2006/relationships/hyperlink" Target="Unit%2015/15.4%20-%20The%20Rusting%20Problem.docx"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37.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slide" Target="slide68.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hyperlink" Target="Unit%2015/15.5%20-%20Aquifer%20Explanation.mp4" TargetMode="External"/><Relationship Id="rId4" Type="http://schemas.openxmlformats.org/officeDocument/2006/relationships/slide" Target="slide68.xml"/></Relationships>
</file>

<file path=ppt/slides/_rels/slide39.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slide" Target="slide6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slide" Target="slide68.xml"/></Relationships>
</file>

<file path=ppt/slides/_rels/slide41.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Unit%2015/15.4%20-%20The%20Rusting%20Problem.docx"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slide" Target="slide68.xml"/></Relationships>
</file>

<file path=ppt/slides/_rels/slide43.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38.emf"/></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45.xml"/><Relationship Id="rId1" Type="http://schemas.openxmlformats.org/officeDocument/2006/relationships/slideLayout" Target="../slideLayouts/slideLayout3.xml"/><Relationship Id="rId5" Type="http://schemas.openxmlformats.org/officeDocument/2006/relationships/hyperlink" Target="Unit%2015/15.7%20-%20Why%20is%20ISS%20important.mp4" TargetMode="External"/><Relationship Id="rId4" Type="http://schemas.openxmlformats.org/officeDocument/2006/relationships/hyperlink" Target="Unit%2015/15.7%20-%20Producing%20ISS%20Oxygen.mp4"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805264"/>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6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a:t>
            </a:r>
            <a:r>
              <a:rPr lang="en-US" sz="6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15 – Air and Water</a:t>
            </a:r>
            <a:endParaRPr lang="en-GB" sz="6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640960"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Chemistry - iGCSE</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2017-19</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09-10</a:t>
            </a:r>
            <a:endParaRPr lang="en-GB" sz="3600" b="1" dirty="0">
              <a:solidFill>
                <a:schemeClr val="tx1">
                  <a:lumMod val="50000"/>
                  <a:lumOff val="50000"/>
                </a:schemeClr>
              </a:solidFill>
            </a:endParaRPr>
          </a:p>
        </p:txBody>
      </p:sp>
      <p:pic>
        <p:nvPicPr>
          <p:cNvPr id="1026" name="Picture 2" descr="Related image"/>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4860032" y="2114171"/>
            <a:ext cx="4032448" cy="303636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308606"/>
            <a:ext cx="1678981" cy="1612521"/>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923330"/>
          </a:xfrm>
          <a:prstGeom prst="rect">
            <a:avLst/>
          </a:prstGeom>
        </p:spPr>
        <p:txBody>
          <a:bodyPr wrap="square">
            <a:spAutoFit/>
          </a:bodyPr>
          <a:lstStyle/>
          <a:p>
            <a:pPr>
              <a:buClr>
                <a:srgbClr val="0070C0"/>
              </a:buClr>
            </a:pPr>
            <a:r>
              <a:rPr lang="en-US" b="1" dirty="0"/>
              <a:t>Relationship between assessment objectives and components</a:t>
            </a:r>
          </a:p>
          <a:p>
            <a:pPr marL="457200" indent="-457200">
              <a:buClr>
                <a:srgbClr val="0070C0"/>
              </a:buClr>
              <a:buFont typeface="Wingdings 3" panose="05040102010807070707" pitchFamily="18" charset="2"/>
              <a:buChar char=""/>
            </a:pPr>
            <a:r>
              <a:rPr lang="en-US" dirty="0"/>
              <a:t>The approximate weightings allocated to each of the assessment objectives are </a:t>
            </a:r>
            <a:r>
              <a:rPr lang="en-US" dirty="0" err="1"/>
              <a:t>summarised</a:t>
            </a:r>
            <a:r>
              <a:rPr lang="en-US" dirty="0"/>
              <a:t> in the </a:t>
            </a:r>
            <a:r>
              <a:rPr lang="en-US" dirty="0" smtClean="0"/>
              <a:t>table below</a:t>
            </a:r>
            <a:r>
              <a:rPr lang="en-US" dirty="0"/>
              <a:t>.</a:t>
            </a:r>
          </a:p>
        </p:txBody>
      </p:sp>
      <p:graphicFrame>
        <p:nvGraphicFramePr>
          <p:cNvPr id="2" name="Table 1"/>
          <p:cNvGraphicFramePr>
            <a:graphicFrameLocks noGrp="1"/>
          </p:cNvGraphicFramePr>
          <p:nvPr>
            <p:extLst>
              <p:ext uri="{D42A27DB-BD31-4B8C-83A1-F6EECF244321}">
                <p14:modId xmlns:p14="http://schemas.microsoft.com/office/powerpoint/2010/main" val="355141110"/>
              </p:ext>
            </p:extLst>
          </p:nvPr>
        </p:nvGraphicFramePr>
        <p:xfrm>
          <a:off x="323526" y="2064924"/>
          <a:ext cx="8424935" cy="4388411"/>
        </p:xfrm>
        <a:graphic>
          <a:graphicData uri="http://schemas.openxmlformats.org/drawingml/2006/table">
            <a:tbl>
              <a:tblPr firstRow="1" bandRow="1">
                <a:tableStyleId>{5C22544A-7EE6-4342-B048-85BDC9FD1C3A}</a:tableStyleId>
              </a:tblPr>
              <a:tblGrid>
                <a:gridCol w="2952330"/>
                <a:gridCol w="1224136"/>
                <a:gridCol w="1368152"/>
                <a:gridCol w="1008112"/>
                <a:gridCol w="1872205"/>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Weighting of</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AO in overall</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qualification</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50%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a:latin typeface="Arial" panose="020B0604020202020204" pitchFamily="34" charset="0"/>
                        <a:cs typeface="Arial" panose="020B0604020202020204" pitchFamily="34" charset="0"/>
                      </a:endParaRPr>
                    </a:p>
                  </a:txBody>
                  <a:tcPr/>
                </a:tc>
                <a:tc>
                  <a:txBody>
                    <a:bodyPr/>
                    <a:lstStyle/>
                    <a:p>
                      <a:pPr algn="ctr"/>
                      <a:endParaRPr lang="en-GB" sz="200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Weighting of paper in overall qualification</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50%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15.1 – What is Air?</a:t>
            </a:r>
            <a:endParaRPr lang="en-GB" b="1" dirty="0" smtClean="0"/>
          </a:p>
        </p:txBody>
      </p:sp>
      <p:sp>
        <p:nvSpPr>
          <p:cNvPr id="34" name="Rectangle 33"/>
          <p:cNvSpPr/>
          <p:nvPr/>
        </p:nvSpPr>
        <p:spPr>
          <a:xfrm>
            <a:off x="251520" y="1124744"/>
            <a:ext cx="6264696" cy="4967514"/>
          </a:xfrm>
          <a:prstGeom prst="rect">
            <a:avLst/>
          </a:prstGeom>
        </p:spPr>
        <p:txBody>
          <a:bodyPr wrap="square">
            <a:spAutoFit/>
          </a:bodyPr>
          <a:lstStyle/>
          <a:p>
            <a:pPr>
              <a:buClr>
                <a:srgbClr val="0070C0"/>
              </a:buClr>
            </a:pPr>
            <a:r>
              <a:rPr lang="en-US" sz="2640" b="1" dirty="0" smtClean="0">
                <a:solidFill>
                  <a:srgbClr val="C00000"/>
                </a:solidFill>
              </a:rPr>
              <a:t>The </a:t>
            </a:r>
            <a:r>
              <a:rPr lang="en-US" sz="2640" b="1" dirty="0">
                <a:solidFill>
                  <a:srgbClr val="C00000"/>
                </a:solidFill>
              </a:rPr>
              <a:t>Earth’s atmosphere</a:t>
            </a:r>
          </a:p>
          <a:p>
            <a:pPr marL="439738" indent="-439738">
              <a:buClr>
                <a:srgbClr val="0070C0"/>
              </a:buClr>
              <a:buFont typeface="Wingdings 3" panose="05040102010807070707" pitchFamily="18" charset="2"/>
              <a:buChar char=""/>
            </a:pPr>
            <a:r>
              <a:rPr lang="en-US" sz="2640" dirty="0"/>
              <a:t>The </a:t>
            </a:r>
            <a:r>
              <a:rPr lang="en-US" sz="2640" b="1" dirty="0">
                <a:solidFill>
                  <a:srgbClr val="FF0000"/>
                </a:solidFill>
              </a:rPr>
              <a:t>atmosphere</a:t>
            </a:r>
            <a:r>
              <a:rPr lang="en-US" sz="2640" dirty="0">
                <a:solidFill>
                  <a:srgbClr val="FF0000"/>
                </a:solidFill>
              </a:rPr>
              <a:t> </a:t>
            </a:r>
            <a:r>
              <a:rPr lang="en-US" sz="2640" dirty="0"/>
              <a:t>is the blanket of gas around the Earth.</a:t>
            </a:r>
          </a:p>
          <a:p>
            <a:pPr marL="439738" indent="-439738">
              <a:buClr>
                <a:srgbClr val="0070C0"/>
              </a:buClr>
              <a:buFont typeface="Wingdings 3" panose="05040102010807070707" pitchFamily="18" charset="2"/>
              <a:buChar char=""/>
            </a:pPr>
            <a:r>
              <a:rPr lang="en-US" sz="2640" dirty="0"/>
              <a:t>It is about 700 km thick. We live in the lowest layer, the troposphere</a:t>
            </a:r>
            <a:r>
              <a:rPr lang="en-US" sz="2640" dirty="0" smtClean="0"/>
              <a:t>. (</a:t>
            </a:r>
            <a:r>
              <a:rPr lang="en-US" sz="2640" dirty="0"/>
              <a:t>Look at the diagram.) The gas is at its most dense here, thanks to gravity.</a:t>
            </a:r>
          </a:p>
          <a:p>
            <a:pPr marL="439738" indent="-439738">
              <a:buClr>
                <a:srgbClr val="0070C0"/>
              </a:buClr>
              <a:buFont typeface="Wingdings 3" panose="05040102010807070707" pitchFamily="18" charset="2"/>
              <a:buChar char=""/>
            </a:pPr>
            <a:r>
              <a:rPr lang="en-US" sz="2640" dirty="0"/>
              <a:t>As you go up, it quickly thins out. In fact 90% of the mass of </a:t>
            </a:r>
            <a:r>
              <a:rPr lang="en-US" sz="2640" dirty="0" smtClean="0"/>
              <a:t>the atmosphere </a:t>
            </a:r>
            <a:r>
              <a:rPr lang="en-US" sz="2640" dirty="0"/>
              <a:t>is in the lowest 16 km.</a:t>
            </a:r>
          </a:p>
          <a:p>
            <a:pPr marL="439738" indent="-439738">
              <a:buClr>
                <a:srgbClr val="0070C0"/>
              </a:buClr>
              <a:buFont typeface="Wingdings 3" panose="05040102010807070707" pitchFamily="18" charset="2"/>
              <a:buChar char=""/>
            </a:pPr>
            <a:r>
              <a:rPr lang="en-US" sz="2640" dirty="0"/>
              <a:t>Here in the troposphere, we usually call the atmosphere air.</a:t>
            </a:r>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210</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516216" y="1124744"/>
            <a:ext cx="2376264" cy="5475740"/>
          </a:xfrm>
          <a:prstGeom prst="rect">
            <a:avLst/>
          </a:prstGeom>
        </p:spPr>
      </p:pic>
      <p:sp>
        <p:nvSpPr>
          <p:cNvPr id="12" name="Rectangle 11"/>
          <p:cNvSpPr/>
          <p:nvPr/>
        </p:nvSpPr>
        <p:spPr>
          <a:xfrm>
            <a:off x="6632737" y="6442926"/>
            <a:ext cx="891591" cy="307777"/>
          </a:xfrm>
          <a:prstGeom prst="rect">
            <a:avLst/>
          </a:prstGeom>
        </p:spPr>
        <p:txBody>
          <a:bodyPr wrap="none">
            <a:spAutoFit/>
          </a:bodyPr>
          <a:lstStyle/>
          <a:p>
            <a:r>
              <a:rPr lang="en-GB" sz="1400" dirty="0">
                <a:latin typeface="FrutigerLTStd-Light"/>
              </a:rPr>
              <a:t>sea level</a:t>
            </a:r>
            <a:endParaRPr lang="en-GB" sz="1400" dirty="0"/>
          </a:p>
        </p:txBody>
      </p:sp>
      <p:sp>
        <p:nvSpPr>
          <p:cNvPr id="13" name="Rectangle 12"/>
          <p:cNvSpPr/>
          <p:nvPr/>
        </p:nvSpPr>
        <p:spPr>
          <a:xfrm>
            <a:off x="3520844" y="6309320"/>
            <a:ext cx="2995372" cy="369332"/>
          </a:xfrm>
          <a:prstGeom prst="rect">
            <a:avLst/>
          </a:prstGeom>
        </p:spPr>
        <p:txBody>
          <a:bodyPr wrap="none">
            <a:spAutoFit/>
          </a:bodyPr>
          <a:lstStyle/>
          <a:p>
            <a:pPr marL="285750" indent="-285750" algn="r">
              <a:buClr>
                <a:srgbClr val="002060"/>
              </a:buClr>
              <a:buFontTx/>
              <a:buChar char="▲"/>
            </a:pPr>
            <a:r>
              <a:rPr lang="en-GB" dirty="0">
                <a:latin typeface="FrutigerLTStd-Light"/>
              </a:rPr>
              <a:t>The Earth’s atmosphere.</a:t>
            </a:r>
            <a:endParaRPr lang="en-GB" dirty="0"/>
          </a:p>
        </p:txBody>
      </p:sp>
      <p:sp>
        <p:nvSpPr>
          <p:cNvPr id="6" name="TextBox 5">
            <a:hlinkClick r:id="rId4" action="ppaction://hlinksldjump"/>
          </p:cNvPr>
          <p:cNvSpPr txBox="1"/>
          <p:nvPr/>
        </p:nvSpPr>
        <p:spPr>
          <a:xfrm>
            <a:off x="8257490" y="227687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766925886"/>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15.1 – What is Air?</a:t>
            </a:r>
            <a:endParaRPr lang="en-GB" b="1" dirty="0" smtClean="0"/>
          </a:p>
        </p:txBody>
      </p:sp>
      <p:sp>
        <p:nvSpPr>
          <p:cNvPr id="34" name="Rectangle 33"/>
          <p:cNvSpPr/>
          <p:nvPr/>
        </p:nvSpPr>
        <p:spPr>
          <a:xfrm>
            <a:off x="179512" y="1124744"/>
            <a:ext cx="8640960" cy="2554545"/>
          </a:xfrm>
          <a:prstGeom prst="rect">
            <a:avLst/>
          </a:prstGeom>
        </p:spPr>
        <p:txBody>
          <a:bodyPr wrap="square">
            <a:spAutoFit/>
          </a:bodyPr>
          <a:lstStyle/>
          <a:p>
            <a:pPr>
              <a:buClr>
                <a:srgbClr val="0070C0"/>
              </a:buClr>
            </a:pPr>
            <a:r>
              <a:rPr lang="en-US" sz="2000" b="1" dirty="0" smtClean="0">
                <a:solidFill>
                  <a:srgbClr val="C00000"/>
                </a:solidFill>
              </a:rPr>
              <a:t>What </a:t>
            </a:r>
            <a:r>
              <a:rPr lang="en-US" sz="2000" b="1" dirty="0">
                <a:solidFill>
                  <a:srgbClr val="C00000"/>
                </a:solidFill>
              </a:rPr>
              <a:t>is in air?</a:t>
            </a:r>
          </a:p>
          <a:p>
            <a:pPr marL="439738" indent="-439738">
              <a:buClr>
                <a:srgbClr val="0070C0"/>
              </a:buClr>
              <a:buFont typeface="Wingdings 3" panose="05040102010807070707" pitchFamily="18" charset="2"/>
              <a:buChar char=""/>
            </a:pPr>
            <a:r>
              <a:rPr lang="en-US" sz="2000" dirty="0"/>
              <a:t>This pie chart shows the gases that make up clean air</a:t>
            </a:r>
            <a:r>
              <a:rPr lang="en-US" sz="2000" dirty="0" smtClean="0"/>
              <a:t>:</a:t>
            </a:r>
          </a:p>
          <a:p>
            <a:pPr marL="439738" indent="-439738">
              <a:buClr>
                <a:srgbClr val="0070C0"/>
              </a:buClr>
              <a:buFont typeface="Wingdings 3" panose="05040102010807070707" pitchFamily="18" charset="2"/>
              <a:buChar char=""/>
            </a:pPr>
            <a:r>
              <a:rPr lang="en-US" sz="2000" dirty="0"/>
              <a:t>The composition of the air changes very slightly from day to day, </a:t>
            </a:r>
            <a:r>
              <a:rPr lang="en-US" sz="2000" dirty="0" smtClean="0"/>
              <a:t>and place </a:t>
            </a:r>
            <a:r>
              <a:rPr lang="en-US" sz="2000" dirty="0"/>
              <a:t>to place. For example:</a:t>
            </a:r>
          </a:p>
          <a:p>
            <a:pPr marL="896938" indent="-439738">
              <a:buClr>
                <a:srgbClr val="0070C0"/>
              </a:buClr>
              <a:buFont typeface="Wingdings" panose="05000000000000000000" pitchFamily="2" charset="2"/>
              <a:buChar char="§"/>
            </a:pPr>
            <a:r>
              <a:rPr lang="en-US" sz="2000" dirty="0" smtClean="0"/>
              <a:t>there </a:t>
            </a:r>
            <a:r>
              <a:rPr lang="en-US" sz="2000" dirty="0"/>
              <a:t>is more water </a:t>
            </a:r>
            <a:r>
              <a:rPr lang="en-US" sz="2000" dirty="0" err="1"/>
              <a:t>vapour</a:t>
            </a:r>
            <a:r>
              <a:rPr lang="en-US" sz="2000" dirty="0"/>
              <a:t> in the air around you on a damp day.</a:t>
            </a:r>
          </a:p>
          <a:p>
            <a:pPr marL="896938" indent="-439738">
              <a:buClr>
                <a:srgbClr val="0070C0"/>
              </a:buClr>
              <a:buFont typeface="Wingdings" panose="05000000000000000000" pitchFamily="2" charset="2"/>
              <a:buChar char="§"/>
            </a:pPr>
            <a:r>
              <a:rPr lang="en-US" sz="2000" dirty="0" smtClean="0"/>
              <a:t>pollutants </a:t>
            </a:r>
            <a:r>
              <a:rPr lang="en-US" sz="2000" dirty="0"/>
              <a:t>such as carbon monoxide and sulfur dioxide are likely </a:t>
            </a:r>
            <a:r>
              <a:rPr lang="en-US" sz="2000" dirty="0" smtClean="0"/>
              <a:t>to be </a:t>
            </a:r>
            <a:r>
              <a:rPr lang="en-US" sz="2000" dirty="0"/>
              <a:t>given out from busy cities and industrial areas. But since air </a:t>
            </a:r>
            <a:r>
              <a:rPr lang="en-US" sz="2000" dirty="0" smtClean="0"/>
              <a:t>is continually </a:t>
            </a:r>
            <a:r>
              <a:rPr lang="en-US" sz="2000" dirty="0"/>
              <a:t>on the move, the pollutants get spread around too.</a:t>
            </a:r>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210</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9512" y="3673827"/>
            <a:ext cx="3744416" cy="2995534"/>
          </a:xfrm>
          <a:prstGeom prst="rect">
            <a:avLst/>
          </a:prstGeom>
        </p:spPr>
      </p:pic>
      <p:sp>
        <p:nvSpPr>
          <p:cNvPr id="4" name="Rectangle 3"/>
          <p:cNvSpPr/>
          <p:nvPr/>
        </p:nvSpPr>
        <p:spPr>
          <a:xfrm>
            <a:off x="3995936" y="3789040"/>
            <a:ext cx="4824536" cy="2246769"/>
          </a:xfrm>
          <a:prstGeom prst="rect">
            <a:avLst/>
          </a:prstGeom>
        </p:spPr>
        <p:txBody>
          <a:bodyPr wrap="square">
            <a:spAutoFit/>
          </a:bodyPr>
          <a:lstStyle/>
          <a:p>
            <a:r>
              <a:rPr lang="en-GB" sz="2000" dirty="0">
                <a:latin typeface="FrutigerLTStd-Light"/>
              </a:rPr>
              <a:t>The remaining 1% is ...</a:t>
            </a:r>
          </a:p>
          <a:p>
            <a:r>
              <a:rPr lang="en-GB" sz="2000" dirty="0">
                <a:latin typeface="FrutigerLTStd-Light"/>
              </a:rPr>
              <a:t>mainly argon</a:t>
            </a:r>
          </a:p>
          <a:p>
            <a:r>
              <a:rPr lang="en-GB" sz="2000" dirty="0" smtClean="0">
                <a:latin typeface="MathematicalPi-One"/>
              </a:rPr>
              <a:t>+ </a:t>
            </a:r>
            <a:r>
              <a:rPr lang="en-GB" sz="2000" dirty="0">
                <a:latin typeface="FrutigerLTStd-Light"/>
              </a:rPr>
              <a:t>a little carbon dioxide</a:t>
            </a:r>
          </a:p>
          <a:p>
            <a:r>
              <a:rPr lang="en-US" sz="2000" dirty="0" smtClean="0">
                <a:latin typeface="MathematicalPi-One"/>
              </a:rPr>
              <a:t>+ </a:t>
            </a:r>
            <a:r>
              <a:rPr lang="en-US" sz="2000" dirty="0">
                <a:latin typeface="FrutigerLTStd-Light"/>
              </a:rPr>
              <a:t>a little water </a:t>
            </a:r>
            <a:r>
              <a:rPr lang="en-US" sz="2000" dirty="0" err="1">
                <a:latin typeface="FrutigerLTStd-Light"/>
              </a:rPr>
              <a:t>vapour</a:t>
            </a:r>
            <a:endParaRPr lang="en-US" sz="2000" dirty="0">
              <a:latin typeface="FrutigerLTStd-Light"/>
            </a:endParaRPr>
          </a:p>
          <a:p>
            <a:r>
              <a:rPr lang="en-US" sz="2000" dirty="0" smtClean="0">
                <a:latin typeface="MathematicalPi-One"/>
              </a:rPr>
              <a:t>+ </a:t>
            </a:r>
            <a:r>
              <a:rPr lang="en-US" sz="2000" dirty="0">
                <a:latin typeface="FrutigerLTStd-Light"/>
              </a:rPr>
              <a:t>small amounts of the </a:t>
            </a:r>
            <a:r>
              <a:rPr lang="en-US" sz="2000" dirty="0" smtClean="0">
                <a:latin typeface="FrutigerLTStd-Light"/>
              </a:rPr>
              <a:t>other </a:t>
            </a:r>
            <a:r>
              <a:rPr lang="en-GB" sz="2000" dirty="0" smtClean="0">
                <a:latin typeface="FrutigerLTStd-Light"/>
              </a:rPr>
              <a:t>noble </a:t>
            </a:r>
            <a:r>
              <a:rPr lang="en-GB" sz="2000" dirty="0">
                <a:latin typeface="FrutigerLTStd-Light"/>
              </a:rPr>
              <a:t>gases (helium, </a:t>
            </a:r>
            <a:r>
              <a:rPr lang="en-GB" sz="2000" dirty="0" smtClean="0">
                <a:latin typeface="FrutigerLTStd-Light"/>
              </a:rPr>
              <a:t>neon, krypton</a:t>
            </a:r>
            <a:r>
              <a:rPr lang="en-GB" sz="2000" dirty="0">
                <a:latin typeface="FrutigerLTStd-Light"/>
              </a:rPr>
              <a:t>, and xenon)</a:t>
            </a:r>
            <a:endParaRPr lang="en-GB" sz="2000" dirty="0"/>
          </a:p>
        </p:txBody>
      </p:sp>
      <p:sp>
        <p:nvSpPr>
          <p:cNvPr id="5" name="TextBox 4"/>
          <p:cNvSpPr txBox="1"/>
          <p:nvPr/>
        </p:nvSpPr>
        <p:spPr>
          <a:xfrm>
            <a:off x="1619672" y="4204828"/>
            <a:ext cx="1152128" cy="646331"/>
          </a:xfrm>
          <a:prstGeom prst="rect">
            <a:avLst/>
          </a:prstGeom>
          <a:noFill/>
        </p:spPr>
        <p:txBody>
          <a:bodyPr wrap="square" rtlCol="0">
            <a:spAutoFit/>
          </a:bodyPr>
          <a:lstStyle/>
          <a:p>
            <a:pPr algn="ctr"/>
            <a:r>
              <a:rPr lang="en-GB" dirty="0" smtClean="0"/>
              <a:t>Oxygen</a:t>
            </a:r>
            <a:br>
              <a:rPr lang="en-GB" dirty="0" smtClean="0"/>
            </a:br>
            <a:r>
              <a:rPr lang="en-GB" dirty="0" smtClean="0"/>
              <a:t>21%</a:t>
            </a:r>
            <a:endParaRPr lang="en-GB" dirty="0"/>
          </a:p>
        </p:txBody>
      </p:sp>
      <p:sp>
        <p:nvSpPr>
          <p:cNvPr id="14" name="TextBox 13"/>
          <p:cNvSpPr txBox="1"/>
          <p:nvPr/>
        </p:nvSpPr>
        <p:spPr>
          <a:xfrm>
            <a:off x="563877" y="5171594"/>
            <a:ext cx="1152128" cy="646331"/>
          </a:xfrm>
          <a:prstGeom prst="rect">
            <a:avLst/>
          </a:prstGeom>
          <a:noFill/>
        </p:spPr>
        <p:txBody>
          <a:bodyPr wrap="square" rtlCol="0">
            <a:spAutoFit/>
          </a:bodyPr>
          <a:lstStyle/>
          <a:p>
            <a:pPr algn="ctr"/>
            <a:r>
              <a:rPr lang="en-GB" dirty="0" smtClean="0"/>
              <a:t>Nitrogen</a:t>
            </a:r>
            <a:br>
              <a:rPr lang="en-GB" dirty="0" smtClean="0"/>
            </a:br>
            <a:r>
              <a:rPr lang="en-GB" dirty="0" smtClean="0"/>
              <a:t>78%</a:t>
            </a:r>
            <a:endParaRPr lang="en-GB" dirty="0"/>
          </a:p>
        </p:txBody>
      </p:sp>
      <p:sp>
        <p:nvSpPr>
          <p:cNvPr id="15" name="TextBox 14">
            <a:hlinkClick r:id="rId4" action="ppaction://hlinksldjump"/>
          </p:cNvPr>
          <p:cNvSpPr txBox="1"/>
          <p:nvPr/>
        </p:nvSpPr>
        <p:spPr>
          <a:xfrm>
            <a:off x="8257490" y="90872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393220540"/>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15.1 – What is Air?</a:t>
            </a:r>
            <a:endParaRPr lang="en-GB" b="1" dirty="0" smtClean="0"/>
          </a:p>
        </p:txBody>
      </p:sp>
      <p:sp>
        <p:nvSpPr>
          <p:cNvPr id="34" name="Rectangle 33"/>
          <p:cNvSpPr/>
          <p:nvPr/>
        </p:nvSpPr>
        <p:spPr>
          <a:xfrm>
            <a:off x="179512" y="1124744"/>
            <a:ext cx="8640960" cy="400110"/>
          </a:xfrm>
          <a:prstGeom prst="rect">
            <a:avLst/>
          </a:prstGeom>
        </p:spPr>
        <p:txBody>
          <a:bodyPr wrap="square">
            <a:spAutoFit/>
          </a:bodyPr>
          <a:lstStyle/>
          <a:p>
            <a:pPr>
              <a:buClr>
                <a:srgbClr val="0070C0"/>
              </a:buClr>
            </a:pPr>
            <a:r>
              <a:rPr lang="en-US" sz="2000" b="1" dirty="0" smtClean="0">
                <a:solidFill>
                  <a:srgbClr val="C00000"/>
                </a:solidFill>
              </a:rPr>
              <a:t>The </a:t>
            </a:r>
            <a:r>
              <a:rPr lang="en-US" sz="2000" b="1" dirty="0">
                <a:solidFill>
                  <a:srgbClr val="C00000"/>
                </a:solidFill>
              </a:rPr>
              <a:t>Earth’s </a:t>
            </a:r>
            <a:r>
              <a:rPr lang="en-US" sz="2000" b="1" dirty="0" smtClean="0">
                <a:solidFill>
                  <a:srgbClr val="C00000"/>
                </a:solidFill>
              </a:rPr>
              <a:t>atmosphere</a:t>
            </a:r>
            <a:endParaRPr lang="en-US" sz="2000" b="1" dirty="0">
              <a:solidFill>
                <a:srgbClr val="C00000"/>
              </a:solidFill>
            </a:endParaRPr>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210</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l="9387" r="6466"/>
          <a:stretch/>
        </p:blipFill>
        <p:spPr>
          <a:xfrm>
            <a:off x="3522886" y="1507422"/>
            <a:ext cx="5369594" cy="3735346"/>
          </a:xfrm>
          <a:prstGeom prst="rect">
            <a:avLst/>
          </a:prstGeom>
        </p:spPr>
      </p:pic>
      <p:sp>
        <p:nvSpPr>
          <p:cNvPr id="5" name="Rectangle 4"/>
          <p:cNvSpPr/>
          <p:nvPr/>
        </p:nvSpPr>
        <p:spPr>
          <a:xfrm>
            <a:off x="4547613" y="5310997"/>
            <a:ext cx="3320140" cy="400110"/>
          </a:xfrm>
          <a:prstGeom prst="rect">
            <a:avLst/>
          </a:prstGeom>
        </p:spPr>
        <p:txBody>
          <a:bodyPr wrap="none">
            <a:spAutoFit/>
          </a:bodyPr>
          <a:lstStyle/>
          <a:p>
            <a:pPr marL="342900" indent="-342900">
              <a:buClr>
                <a:srgbClr val="C00000"/>
              </a:buClr>
              <a:buFontTx/>
              <a:buChar char="▲"/>
            </a:pPr>
            <a:r>
              <a:rPr lang="en-GB" sz="2000" dirty="0">
                <a:latin typeface="FrutigerLTStd-Light"/>
              </a:rPr>
              <a:t>… and so do astronauts.</a:t>
            </a:r>
            <a:endParaRPr lang="en-GB" sz="2000" dirty="0"/>
          </a:p>
        </p:txBody>
      </p:sp>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9512" y="1510932"/>
            <a:ext cx="3240360" cy="3731836"/>
          </a:xfrm>
          <a:prstGeom prst="rect">
            <a:avLst/>
          </a:prstGeom>
        </p:spPr>
      </p:pic>
      <p:sp>
        <p:nvSpPr>
          <p:cNvPr id="7" name="Rectangle 6"/>
          <p:cNvSpPr/>
          <p:nvPr/>
        </p:nvSpPr>
        <p:spPr>
          <a:xfrm>
            <a:off x="179512" y="5301208"/>
            <a:ext cx="3240360" cy="1200329"/>
          </a:xfrm>
          <a:prstGeom prst="rect">
            <a:avLst/>
          </a:prstGeom>
        </p:spPr>
        <p:txBody>
          <a:bodyPr wrap="square">
            <a:spAutoFit/>
          </a:bodyPr>
          <a:lstStyle/>
          <a:p>
            <a:pPr indent="439738">
              <a:buClr>
                <a:srgbClr val="C00000"/>
              </a:buClr>
              <a:buFontTx/>
              <a:buChar char="▲"/>
            </a:pPr>
            <a:r>
              <a:rPr lang="en-US" dirty="0">
                <a:latin typeface="FrutigerLTStd-Light"/>
              </a:rPr>
              <a:t>We cannot live without </a:t>
            </a:r>
            <a:r>
              <a:rPr lang="en-US" dirty="0" smtClean="0">
                <a:latin typeface="FrutigerLTStd-Light"/>
              </a:rPr>
              <a:t>oxygen. So </a:t>
            </a:r>
            <a:r>
              <a:rPr lang="en-US" dirty="0">
                <a:latin typeface="FrutigerLTStd-Light"/>
              </a:rPr>
              <a:t>deep-sea divers have to bring </a:t>
            </a:r>
            <a:r>
              <a:rPr lang="en-US" dirty="0" smtClean="0">
                <a:latin typeface="FrutigerLTStd-Light"/>
              </a:rPr>
              <a:t>some </a:t>
            </a:r>
            <a:r>
              <a:rPr lang="en-GB" dirty="0" smtClean="0">
                <a:latin typeface="FrutigerLTStd-Light"/>
              </a:rPr>
              <a:t>with </a:t>
            </a:r>
            <a:r>
              <a:rPr lang="en-GB" dirty="0">
                <a:latin typeface="FrutigerLTStd-Light"/>
              </a:rPr>
              <a:t>them …</a:t>
            </a:r>
            <a:endParaRPr lang="en-GB" dirty="0"/>
          </a:p>
        </p:txBody>
      </p:sp>
      <p:sp>
        <p:nvSpPr>
          <p:cNvPr id="11" name="TextBox 10">
            <a:hlinkClick r:id="rId5" action="ppaction://hlinksldjump"/>
          </p:cNvPr>
          <p:cNvSpPr txBox="1"/>
          <p:nvPr/>
        </p:nvSpPr>
        <p:spPr>
          <a:xfrm>
            <a:off x="8257490" y="583836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326899712"/>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15.1 – What is Air?</a:t>
            </a:r>
            <a:endParaRPr lang="en-GB" b="1" dirty="0" smtClean="0"/>
          </a:p>
        </p:txBody>
      </p:sp>
      <p:sp>
        <p:nvSpPr>
          <p:cNvPr id="34" name="Rectangle 33"/>
          <p:cNvSpPr/>
          <p:nvPr/>
        </p:nvSpPr>
        <p:spPr>
          <a:xfrm>
            <a:off x="179512" y="1124744"/>
            <a:ext cx="6192688" cy="5586145"/>
          </a:xfrm>
          <a:prstGeom prst="rect">
            <a:avLst/>
          </a:prstGeom>
        </p:spPr>
        <p:txBody>
          <a:bodyPr wrap="square">
            <a:spAutoFit/>
          </a:bodyPr>
          <a:lstStyle/>
          <a:p>
            <a:pPr>
              <a:buClr>
                <a:srgbClr val="0070C0"/>
              </a:buClr>
            </a:pPr>
            <a:r>
              <a:rPr lang="en-US" sz="2100" b="1" dirty="0" smtClean="0">
                <a:solidFill>
                  <a:srgbClr val="C00000"/>
                </a:solidFill>
              </a:rPr>
              <a:t>Oxygen</a:t>
            </a:r>
            <a:r>
              <a:rPr lang="en-US" sz="2100" b="1" dirty="0">
                <a:solidFill>
                  <a:srgbClr val="C00000"/>
                </a:solidFill>
              </a:rPr>
              <a:t>: the gas we need most</a:t>
            </a:r>
          </a:p>
          <a:p>
            <a:pPr marL="439738" indent="-439738">
              <a:buClr>
                <a:srgbClr val="0070C0"/>
              </a:buClr>
              <a:buFont typeface="Wingdings 3" panose="05040102010807070707" pitchFamily="18" charset="2"/>
              <a:buChar char=""/>
            </a:pPr>
            <a:r>
              <a:rPr lang="en-US" sz="2100" dirty="0"/>
              <a:t>Most of the gases in air are essential to us. For example we depend </a:t>
            </a:r>
            <a:r>
              <a:rPr lang="en-US" sz="2100" dirty="0" smtClean="0"/>
              <a:t>on plants </a:t>
            </a:r>
            <a:r>
              <a:rPr lang="en-US" sz="2100" dirty="0"/>
              <a:t>for food, and they depend on carbon dioxide. And without </a:t>
            </a:r>
            <a:r>
              <a:rPr lang="en-US" sz="2100" dirty="0" smtClean="0"/>
              <a:t>nitrogen to </a:t>
            </a:r>
            <a:r>
              <a:rPr lang="en-US" sz="2100" dirty="0"/>
              <a:t>dilute the oxygen, fuels would burn too fast for us.</a:t>
            </a:r>
          </a:p>
          <a:p>
            <a:pPr marL="439738" indent="-439738">
              <a:buClr>
                <a:srgbClr val="0070C0"/>
              </a:buClr>
              <a:buFont typeface="Wingdings 3" panose="05040102010807070707" pitchFamily="18" charset="2"/>
              <a:buChar char=""/>
            </a:pPr>
            <a:r>
              <a:rPr lang="en-US" sz="2100" dirty="0"/>
              <a:t>But the gas we depend on most is oxygen. Without it, we would quickly </a:t>
            </a:r>
            <a:r>
              <a:rPr lang="en-US" sz="2100" dirty="0" smtClean="0"/>
              <a:t>die. We </a:t>
            </a:r>
            <a:r>
              <a:rPr lang="en-US" sz="2100" dirty="0"/>
              <a:t>need it for the process called </a:t>
            </a:r>
            <a:r>
              <a:rPr lang="en-US" sz="2100" b="1" dirty="0">
                <a:solidFill>
                  <a:srgbClr val="FF0000"/>
                </a:solidFill>
              </a:rPr>
              <a:t>respiration</a:t>
            </a:r>
            <a:r>
              <a:rPr lang="en-US" sz="2100" dirty="0"/>
              <a:t>, that goes on in all our </a:t>
            </a:r>
            <a:r>
              <a:rPr lang="en-US" sz="2100" dirty="0" smtClean="0"/>
              <a:t>cells: glucose + </a:t>
            </a:r>
            <a:r>
              <a:rPr lang="en-US" sz="2100" dirty="0"/>
              <a:t>oxygen </a:t>
            </a:r>
            <a:r>
              <a:rPr lang="en-US" sz="2100" dirty="0" smtClean="0">
                <a:sym typeface="Wingdings 3" panose="05040102010807070707" pitchFamily="18" charset="2"/>
              </a:rPr>
              <a:t> </a:t>
            </a:r>
            <a:r>
              <a:rPr lang="en-US" sz="2100" dirty="0" smtClean="0"/>
              <a:t>carbon </a:t>
            </a:r>
            <a:r>
              <a:rPr lang="en-US" sz="2100" dirty="0"/>
              <a:t>dioxide </a:t>
            </a:r>
            <a:r>
              <a:rPr lang="en-US" sz="2100" dirty="0" smtClean="0"/>
              <a:t>+ </a:t>
            </a:r>
            <a:r>
              <a:rPr lang="en-US" sz="2100" dirty="0"/>
              <a:t>water </a:t>
            </a:r>
            <a:r>
              <a:rPr lang="en-US" sz="2100" dirty="0" smtClean="0"/>
              <a:t>+ </a:t>
            </a:r>
            <a:r>
              <a:rPr lang="en-US" sz="2100" dirty="0"/>
              <a:t>energy</a:t>
            </a:r>
          </a:p>
          <a:p>
            <a:pPr marL="439738" indent="-439738">
              <a:buClr>
                <a:srgbClr val="0070C0"/>
              </a:buClr>
              <a:buFont typeface="Wingdings 3" panose="05040102010807070707" pitchFamily="18" charset="2"/>
              <a:buChar char=""/>
            </a:pPr>
            <a:r>
              <a:rPr lang="en-US" sz="2100" dirty="0"/>
              <a:t>The energy from respiration keeps us warm, and allows us to move, </a:t>
            </a:r>
            <a:r>
              <a:rPr lang="en-US" sz="2100" dirty="0" smtClean="0"/>
              <a:t>and enables </a:t>
            </a:r>
            <a:r>
              <a:rPr lang="en-US" sz="2100" dirty="0"/>
              <a:t>hundreds of different reactions to go on in our bodies. (And </a:t>
            </a:r>
            <a:r>
              <a:rPr lang="en-US" sz="2100" dirty="0" smtClean="0"/>
              <a:t>note that </a:t>
            </a:r>
            <a:r>
              <a:rPr lang="en-US" sz="2100" dirty="0"/>
              <a:t>respiration, in some form, takes place in the cells of all living </a:t>
            </a:r>
            <a:r>
              <a:rPr lang="en-US" sz="2100" dirty="0" smtClean="0"/>
              <a:t>things, not </a:t>
            </a:r>
            <a:r>
              <a:rPr lang="en-US" sz="2100" dirty="0"/>
              <a:t>only humans.)</a:t>
            </a:r>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211</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72200" y="1124744"/>
            <a:ext cx="2520280" cy="3340814"/>
          </a:xfrm>
          <a:prstGeom prst="rect">
            <a:avLst/>
          </a:prstGeom>
        </p:spPr>
      </p:pic>
      <p:sp>
        <p:nvSpPr>
          <p:cNvPr id="5" name="Rectangle 4"/>
          <p:cNvSpPr/>
          <p:nvPr/>
        </p:nvSpPr>
        <p:spPr>
          <a:xfrm>
            <a:off x="6372200" y="4537566"/>
            <a:ext cx="2520280" cy="1754326"/>
          </a:xfrm>
          <a:prstGeom prst="rect">
            <a:avLst/>
          </a:prstGeom>
        </p:spPr>
        <p:txBody>
          <a:bodyPr wrap="square">
            <a:spAutoFit/>
          </a:bodyPr>
          <a:lstStyle/>
          <a:p>
            <a:pPr indent="355600">
              <a:buClr>
                <a:srgbClr val="C00000"/>
              </a:buClr>
              <a:buFontTx/>
              <a:buChar char="▲"/>
            </a:pPr>
            <a:r>
              <a:rPr lang="en-US" dirty="0">
                <a:latin typeface="FrutigerLTStd-Light"/>
              </a:rPr>
              <a:t>Oxygen enters through your </a:t>
            </a:r>
            <a:r>
              <a:rPr lang="en-US" dirty="0" smtClean="0">
                <a:latin typeface="FrutigerLTStd-Light"/>
              </a:rPr>
              <a:t>mouth and </a:t>
            </a:r>
            <a:r>
              <a:rPr lang="en-US" dirty="0">
                <a:latin typeface="FrutigerLTStd-Light"/>
              </a:rPr>
              <a:t>nose, passes into your lungs, </a:t>
            </a:r>
            <a:r>
              <a:rPr lang="en-US" dirty="0" smtClean="0">
                <a:latin typeface="FrutigerLTStd-Light"/>
              </a:rPr>
              <a:t>and from </a:t>
            </a:r>
            <a:r>
              <a:rPr lang="en-US" dirty="0">
                <a:latin typeface="FrutigerLTStd-Light"/>
              </a:rPr>
              <a:t>there diffuses into your blood.</a:t>
            </a:r>
            <a:endParaRPr lang="en-GB" dirty="0"/>
          </a:p>
        </p:txBody>
      </p:sp>
      <p:sp>
        <p:nvSpPr>
          <p:cNvPr id="10" name="TextBox 9">
            <a:hlinkClick r:id="rId4" action="ppaction://hlinksldjump"/>
          </p:cNvPr>
          <p:cNvSpPr txBox="1"/>
          <p:nvPr/>
        </p:nvSpPr>
        <p:spPr>
          <a:xfrm>
            <a:off x="8257490" y="587727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253805607"/>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15.1 – What is Air?</a:t>
            </a:r>
            <a:endParaRPr lang="en-GB" b="1" dirty="0" smtClean="0"/>
          </a:p>
        </p:txBody>
      </p:sp>
      <p:sp>
        <p:nvSpPr>
          <p:cNvPr id="34" name="Rectangle 33"/>
          <p:cNvSpPr/>
          <p:nvPr/>
        </p:nvSpPr>
        <p:spPr>
          <a:xfrm>
            <a:off x="179512" y="1124744"/>
            <a:ext cx="8640960" cy="1384995"/>
          </a:xfrm>
          <a:prstGeom prst="rect">
            <a:avLst/>
          </a:prstGeom>
        </p:spPr>
        <p:txBody>
          <a:bodyPr wrap="square">
            <a:spAutoFit/>
          </a:bodyPr>
          <a:lstStyle/>
          <a:p>
            <a:pPr>
              <a:buClr>
                <a:srgbClr val="0070C0"/>
              </a:buClr>
            </a:pPr>
            <a:r>
              <a:rPr lang="en-US" sz="2100" b="1" dirty="0" smtClean="0">
                <a:solidFill>
                  <a:srgbClr val="C00000"/>
                </a:solidFill>
              </a:rPr>
              <a:t>Measuring </a:t>
            </a:r>
            <a:r>
              <a:rPr lang="en-US" sz="2100" b="1" dirty="0">
                <a:solidFill>
                  <a:srgbClr val="C00000"/>
                </a:solidFill>
              </a:rPr>
              <a:t>the percentage of oxygen in air</a:t>
            </a:r>
          </a:p>
          <a:p>
            <a:pPr marL="439738" indent="-439738">
              <a:buClr>
                <a:srgbClr val="0070C0"/>
              </a:buClr>
              <a:buFont typeface="Wingdings 3" panose="05040102010807070707" pitchFamily="18" charset="2"/>
              <a:buChar char=""/>
            </a:pPr>
            <a:r>
              <a:rPr lang="en-US" sz="2100" b="1" dirty="0">
                <a:solidFill>
                  <a:srgbClr val="FF0000"/>
                </a:solidFill>
              </a:rPr>
              <a:t>The apparatus </a:t>
            </a:r>
            <a:r>
              <a:rPr lang="en-US" sz="2100" dirty="0"/>
              <a:t>A tube of hard glass is connected to two gas syringes </a:t>
            </a:r>
            <a:r>
              <a:rPr lang="en-US" sz="2100" dirty="0" smtClean="0"/>
              <a:t>A and </a:t>
            </a:r>
            <a:r>
              <a:rPr lang="en-US" sz="2100" dirty="0"/>
              <a:t>B. The tube is packed with small pieces of copper wire. At the </a:t>
            </a:r>
            <a:r>
              <a:rPr lang="en-US" sz="2100" dirty="0" smtClean="0"/>
              <a:t>start, syringe </a:t>
            </a:r>
            <a:r>
              <a:rPr lang="en-US" sz="2100" dirty="0"/>
              <a:t>A contains 100 cm</a:t>
            </a:r>
            <a:r>
              <a:rPr lang="en-US" sz="2100" baseline="30000" dirty="0"/>
              <a:t>3</a:t>
            </a:r>
            <a:r>
              <a:rPr lang="en-US" sz="2100" dirty="0"/>
              <a:t> of air. B is empty.</a:t>
            </a:r>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211</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5" cstate="print">
            <a:extLst>
              <a:ext uri="{28A0092B-C50C-407E-A947-70E740481C1C}">
                <a14:useLocalDpi xmlns:a14="http://schemas.microsoft.com/office/drawing/2010/main"/>
              </a:ext>
            </a:extLst>
          </a:blip>
          <a:srcRect l="1176" t="8289" r="1176" b="3655"/>
          <a:stretch/>
        </p:blipFill>
        <p:spPr>
          <a:xfrm>
            <a:off x="179512" y="2636912"/>
            <a:ext cx="8640960" cy="1324020"/>
          </a:xfrm>
          <a:prstGeom prst="rect">
            <a:avLst/>
          </a:prstGeom>
        </p:spPr>
      </p:pic>
      <p:pic>
        <p:nvPicPr>
          <p:cNvPr id="4" name="15.1 - Measuring Oxyge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79512" y="3645024"/>
            <a:ext cx="3960440" cy="2970331"/>
          </a:xfrm>
          <a:prstGeom prst="rect">
            <a:avLst/>
          </a:prstGeom>
        </p:spPr>
      </p:pic>
      <p:sp>
        <p:nvSpPr>
          <p:cNvPr id="6" name="TextBox 5">
            <a:hlinkClick r:id="rId7" action="ppaction://hlinkfile"/>
          </p:cNvPr>
          <p:cNvSpPr txBox="1"/>
          <p:nvPr/>
        </p:nvSpPr>
        <p:spPr>
          <a:xfrm>
            <a:off x="4239307" y="4206859"/>
            <a:ext cx="1368152" cy="92333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dirty="0" smtClean="0"/>
              <a:t>Measuring Oxygen in Air</a:t>
            </a:r>
            <a:endParaRPr lang="en-GB" dirty="0"/>
          </a:p>
        </p:txBody>
      </p:sp>
      <p:pic>
        <p:nvPicPr>
          <p:cNvPr id="7" name="Picture 6"/>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773887" y="3645024"/>
            <a:ext cx="3118665" cy="2361234"/>
          </a:xfrm>
          <a:prstGeom prst="rect">
            <a:avLst/>
          </a:prstGeom>
        </p:spPr>
      </p:pic>
      <p:sp>
        <p:nvSpPr>
          <p:cNvPr id="8" name="Rectangle 7"/>
          <p:cNvSpPr/>
          <p:nvPr/>
        </p:nvSpPr>
        <p:spPr>
          <a:xfrm>
            <a:off x="4860032" y="6021288"/>
            <a:ext cx="3960440" cy="646331"/>
          </a:xfrm>
          <a:prstGeom prst="rect">
            <a:avLst/>
          </a:prstGeom>
        </p:spPr>
        <p:txBody>
          <a:bodyPr wrap="square">
            <a:spAutoFit/>
          </a:bodyPr>
          <a:lstStyle/>
          <a:p>
            <a:pPr indent="355600">
              <a:buClr>
                <a:srgbClr val="C00000"/>
              </a:buClr>
              <a:buFontTx/>
              <a:buChar char="▲"/>
            </a:pPr>
            <a:r>
              <a:rPr lang="en-US" dirty="0">
                <a:latin typeface="FrutigerLTStd-Light"/>
              </a:rPr>
              <a:t>Fish take in the oxygen dissolved </a:t>
            </a:r>
            <a:r>
              <a:rPr lang="en-US" dirty="0" smtClean="0">
                <a:latin typeface="FrutigerLTStd-Light"/>
              </a:rPr>
              <a:t>in </a:t>
            </a:r>
            <a:r>
              <a:rPr lang="en-GB" dirty="0" smtClean="0">
                <a:latin typeface="FrutigerLTStd-Light"/>
              </a:rPr>
              <a:t>water</a:t>
            </a:r>
            <a:r>
              <a:rPr lang="en-GB" dirty="0">
                <a:latin typeface="FrutigerLTStd-Light"/>
              </a:rPr>
              <a:t>, through their gills.</a:t>
            </a:r>
            <a:endParaRPr lang="en-GB" dirty="0"/>
          </a:p>
        </p:txBody>
      </p:sp>
      <p:sp>
        <p:nvSpPr>
          <p:cNvPr id="12" name="TextBox 11">
            <a:hlinkClick r:id="rId9" action="ppaction://hlinksldjump"/>
          </p:cNvPr>
          <p:cNvSpPr txBox="1"/>
          <p:nvPr/>
        </p:nvSpPr>
        <p:spPr>
          <a:xfrm>
            <a:off x="8257490" y="90872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847520690"/>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15.1 – What is Air?</a:t>
            </a:r>
            <a:endParaRPr lang="en-GB" b="1" dirty="0" smtClean="0"/>
          </a:p>
        </p:txBody>
      </p:sp>
      <p:sp>
        <p:nvSpPr>
          <p:cNvPr id="34" name="Rectangle 33"/>
          <p:cNvSpPr/>
          <p:nvPr/>
        </p:nvSpPr>
        <p:spPr>
          <a:xfrm>
            <a:off x="179512" y="1124744"/>
            <a:ext cx="8640960" cy="5262979"/>
          </a:xfrm>
          <a:prstGeom prst="rect">
            <a:avLst/>
          </a:prstGeom>
        </p:spPr>
        <p:txBody>
          <a:bodyPr wrap="square">
            <a:spAutoFit/>
          </a:bodyPr>
          <a:lstStyle/>
          <a:p>
            <a:pPr>
              <a:buClr>
                <a:srgbClr val="0070C0"/>
              </a:buClr>
            </a:pPr>
            <a:r>
              <a:rPr lang="en-US" sz="2100" b="1" dirty="0" smtClean="0"/>
              <a:t>The </a:t>
            </a:r>
            <a:r>
              <a:rPr lang="en-US" sz="2100" b="1" dirty="0"/>
              <a:t>method These are the steps:</a:t>
            </a:r>
          </a:p>
          <a:p>
            <a:pPr marL="457200" indent="-457200">
              <a:buClr>
                <a:srgbClr val="0070C0"/>
              </a:buClr>
              <a:buFont typeface="+mj-lt"/>
              <a:buAutoNum type="arabicPeriod"/>
            </a:pPr>
            <a:r>
              <a:rPr lang="en-US" sz="2100" dirty="0" smtClean="0"/>
              <a:t>Heat </a:t>
            </a:r>
            <a:r>
              <a:rPr lang="en-US" sz="2100" dirty="0"/>
              <a:t>the tube containing copper using a Bunsen burner. Then push </a:t>
            </a:r>
            <a:r>
              <a:rPr lang="en-US" sz="2100" dirty="0" smtClean="0"/>
              <a:t>in A’s </a:t>
            </a:r>
            <a:r>
              <a:rPr lang="en-US" sz="2100" dirty="0"/>
              <a:t>plunger, as shown above. This forces the air into B. When A </a:t>
            </a:r>
            <a:r>
              <a:rPr lang="en-US" sz="2100" dirty="0" smtClean="0"/>
              <a:t>is empty</a:t>
            </a:r>
            <a:r>
              <a:rPr lang="en-US" sz="2100" dirty="0"/>
              <a:t>, push in B’s plunger, forcing the air back to A. Repeat </a:t>
            </a:r>
            <a:r>
              <a:rPr lang="en-US" sz="2100" dirty="0" smtClean="0"/>
              <a:t>several times</a:t>
            </a:r>
            <a:r>
              <a:rPr lang="en-US" sz="2100" dirty="0"/>
              <a:t>. As the air is pushed to and fro, the oxygen in it reacts </a:t>
            </a:r>
            <a:r>
              <a:rPr lang="en-US" sz="2100" dirty="0" smtClean="0"/>
              <a:t>with the </a:t>
            </a:r>
            <a:r>
              <a:rPr lang="en-US" sz="2100" dirty="0"/>
              <a:t>hot copper, turning it black.</a:t>
            </a:r>
          </a:p>
          <a:p>
            <a:pPr marL="457200" indent="-457200">
              <a:buClr>
                <a:srgbClr val="0070C0"/>
              </a:buClr>
              <a:buFont typeface="+mj-lt"/>
              <a:buAutoNum type="arabicPeriod"/>
            </a:pPr>
            <a:r>
              <a:rPr lang="en-US" sz="2100" dirty="0" smtClean="0"/>
              <a:t>Stop </a:t>
            </a:r>
            <a:r>
              <a:rPr lang="en-US" sz="2100" dirty="0"/>
              <a:t>heating the tube after about 3 minutes, and allow the </a:t>
            </a:r>
            <a:r>
              <a:rPr lang="en-US" sz="2100" dirty="0" smtClean="0"/>
              <a:t>apparatus to </a:t>
            </a:r>
            <a:r>
              <a:rPr lang="en-US" sz="2100" dirty="0"/>
              <a:t>cool. Then push all the gas into one syringe and measure its volume</a:t>
            </a:r>
            <a:r>
              <a:rPr lang="en-US" sz="2100" dirty="0" smtClean="0"/>
              <a:t>. (</a:t>
            </a:r>
            <a:r>
              <a:rPr lang="en-US" sz="2100" dirty="0"/>
              <a:t>It is now less than 100 cm</a:t>
            </a:r>
            <a:r>
              <a:rPr lang="en-US" sz="2100" baseline="30000" dirty="0"/>
              <a:t>3</a:t>
            </a:r>
            <a:r>
              <a:rPr lang="en-US" sz="2100" dirty="0"/>
              <a:t>.)</a:t>
            </a:r>
          </a:p>
          <a:p>
            <a:pPr marL="457200" indent="-457200">
              <a:buClr>
                <a:srgbClr val="0070C0"/>
              </a:buClr>
              <a:buFont typeface="+mj-lt"/>
              <a:buAutoNum type="arabicPeriod"/>
            </a:pPr>
            <a:r>
              <a:rPr lang="en-US" sz="2100" dirty="0" smtClean="0"/>
              <a:t>Repeat </a:t>
            </a:r>
            <a:r>
              <a:rPr lang="en-US" sz="2100" dirty="0"/>
              <a:t>steps 1 and 2 until the volume of the gas remains steady. </a:t>
            </a:r>
            <a:r>
              <a:rPr lang="en-US" sz="2100" dirty="0" smtClean="0"/>
              <a:t>This means </a:t>
            </a:r>
            <a:r>
              <a:rPr lang="en-US" sz="2100" dirty="0"/>
              <a:t>all the oxygen has been used up. Note the final volume.</a:t>
            </a:r>
          </a:p>
          <a:p>
            <a:pPr marL="439738" indent="-439738">
              <a:buClr>
                <a:srgbClr val="0070C0"/>
              </a:buClr>
              <a:buFont typeface="Wingdings 3" panose="05040102010807070707" pitchFamily="18" charset="2"/>
              <a:buChar char=""/>
            </a:pPr>
            <a:r>
              <a:rPr lang="en-US" sz="2100" b="1" dirty="0"/>
              <a:t>The results </a:t>
            </a:r>
            <a:r>
              <a:rPr lang="en-US" sz="2100" dirty="0"/>
              <a:t>Starting volume of air: 100 cm</a:t>
            </a:r>
            <a:r>
              <a:rPr lang="en-US" sz="2100" baseline="30000" dirty="0"/>
              <a:t>3</a:t>
            </a:r>
            <a:r>
              <a:rPr lang="en-US" sz="2100" dirty="0"/>
              <a:t>. Final volume of air: 79 </a:t>
            </a:r>
            <a:r>
              <a:rPr lang="en-US" sz="2100" dirty="0" smtClean="0"/>
              <a:t>cm</a:t>
            </a:r>
            <a:r>
              <a:rPr lang="en-US" sz="2100" baseline="30000" dirty="0" smtClean="0"/>
              <a:t>3</a:t>
            </a:r>
            <a:r>
              <a:rPr lang="en-US" sz="2100" dirty="0" smtClean="0"/>
              <a:t>. So </a:t>
            </a:r>
            <a:r>
              <a:rPr lang="en-US" sz="2100" dirty="0"/>
              <a:t>the volume of oxygen in 100 cm</a:t>
            </a:r>
            <a:r>
              <a:rPr lang="en-US" sz="2100" baseline="30000" dirty="0"/>
              <a:t>3</a:t>
            </a:r>
            <a:r>
              <a:rPr lang="en-US" sz="2100" dirty="0"/>
              <a:t> air is 21 cm</a:t>
            </a:r>
            <a:r>
              <a:rPr lang="en-US" sz="2100" baseline="30000" dirty="0"/>
              <a:t>3</a:t>
            </a:r>
            <a:r>
              <a:rPr lang="en-US" sz="2100" dirty="0" smtClean="0"/>
              <a:t>.</a:t>
            </a:r>
            <a:br>
              <a:rPr lang="en-US" sz="2100" dirty="0" smtClean="0"/>
            </a:br>
            <a:r>
              <a:rPr lang="en-US" sz="2100" dirty="0" smtClean="0"/>
              <a:t/>
            </a:r>
            <a:br>
              <a:rPr lang="en-US" sz="2100" dirty="0" smtClean="0"/>
            </a:br>
            <a:r>
              <a:rPr lang="en-US" sz="2100" dirty="0" smtClean="0"/>
              <a:t>The </a:t>
            </a:r>
            <a:r>
              <a:rPr lang="en-US" sz="2100" dirty="0"/>
              <a:t>percentage of oxygen in air is </a:t>
            </a:r>
            <a:r>
              <a:rPr lang="en-US" sz="2100" dirty="0" smtClean="0"/>
              <a:t>therefore         X </a:t>
            </a:r>
            <a:r>
              <a:rPr lang="en-US" sz="2100" dirty="0"/>
              <a:t>100 </a:t>
            </a:r>
            <a:r>
              <a:rPr lang="en-US" sz="2100" dirty="0" smtClean="0"/>
              <a:t>= </a:t>
            </a:r>
            <a:r>
              <a:rPr lang="en-US" sz="2100" dirty="0"/>
              <a:t>21%.</a:t>
            </a:r>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211</a:t>
            </a:r>
            <a:endParaRPr lang="en-GB" sz="960" b="1" dirty="0">
              <a:latin typeface="Arial" panose="020B0604020202020204" pitchFamily="34" charset="0"/>
              <a:cs typeface="Arial" panose="020B0604020202020204" pitchFamily="34" charset="0"/>
            </a:endParaRPr>
          </a:p>
        </p:txBody>
      </p:sp>
      <p:sp>
        <p:nvSpPr>
          <p:cNvPr id="2" name="TextBox 1"/>
          <p:cNvSpPr txBox="1"/>
          <p:nvPr/>
        </p:nvSpPr>
        <p:spPr>
          <a:xfrm>
            <a:off x="5940152" y="5813400"/>
            <a:ext cx="569387" cy="646331"/>
          </a:xfrm>
          <a:prstGeom prst="rect">
            <a:avLst/>
          </a:prstGeom>
          <a:noFill/>
        </p:spPr>
        <p:txBody>
          <a:bodyPr wrap="none" rtlCol="0">
            <a:spAutoFit/>
          </a:bodyPr>
          <a:lstStyle/>
          <a:p>
            <a:pPr algn="ctr"/>
            <a:r>
              <a:rPr lang="en-GB" u="sng" dirty="0" smtClean="0"/>
              <a:t>21</a:t>
            </a:r>
          </a:p>
          <a:p>
            <a:pPr algn="ctr"/>
            <a:r>
              <a:rPr lang="en-GB" dirty="0" smtClean="0"/>
              <a:t>100</a:t>
            </a:r>
            <a:endParaRPr lang="en-GB" dirty="0"/>
          </a:p>
        </p:txBody>
      </p:sp>
      <p:sp>
        <p:nvSpPr>
          <p:cNvPr id="7" name="TextBox 6">
            <a:hlinkClick r:id="rId3" action="ppaction://hlinksldjump"/>
          </p:cNvPr>
          <p:cNvSpPr txBox="1"/>
          <p:nvPr/>
        </p:nvSpPr>
        <p:spPr>
          <a:xfrm>
            <a:off x="8257490" y="274201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536040526"/>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15.1 – What is Air?</a:t>
            </a:r>
            <a:endParaRPr lang="en-GB" sz="3800"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185</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25899"/>
            <a:ext cx="8699936" cy="5544000"/>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tabLst>
                <a:tab pos="812800" algn="l"/>
                <a:tab pos="4300538" algn="l"/>
              </a:tabLst>
            </a:pPr>
            <a:r>
              <a:rPr lang="en-US" sz="2560" dirty="0" smtClean="0"/>
              <a:t>What </a:t>
            </a:r>
            <a:r>
              <a:rPr lang="en-US" sz="2560" dirty="0"/>
              <a:t>percentage of air is made up </a:t>
            </a:r>
            <a:r>
              <a:rPr lang="en-US" sz="2560" dirty="0" smtClean="0"/>
              <a:t>of:</a:t>
            </a:r>
            <a:br>
              <a:rPr lang="en-US" sz="2560" dirty="0" smtClean="0"/>
            </a:br>
            <a:r>
              <a:rPr lang="en-US" sz="2560" b="1" dirty="0" smtClean="0"/>
              <a:t>a</a:t>
            </a:r>
            <a:r>
              <a:rPr lang="en-US" sz="2560" dirty="0" smtClean="0"/>
              <a:t> </a:t>
            </a:r>
            <a:r>
              <a:rPr lang="en-US" sz="2560" dirty="0"/>
              <a:t>nitrogen? </a:t>
            </a:r>
            <a:r>
              <a:rPr lang="en-US" sz="2560" dirty="0" smtClean="0"/>
              <a:t>   </a:t>
            </a:r>
            <a:r>
              <a:rPr lang="en-US" sz="2560" b="1" dirty="0" smtClean="0"/>
              <a:t>b</a:t>
            </a:r>
            <a:r>
              <a:rPr lang="en-US" sz="2560" dirty="0" smtClean="0"/>
              <a:t> </a:t>
            </a:r>
            <a:r>
              <a:rPr lang="en-US" sz="2560" dirty="0"/>
              <a:t>oxygen? </a:t>
            </a:r>
            <a:r>
              <a:rPr lang="en-US" sz="2560" dirty="0" smtClean="0"/>
              <a:t>   </a:t>
            </a:r>
            <a:r>
              <a:rPr lang="en-US" sz="2560" b="1" dirty="0" smtClean="0"/>
              <a:t>c</a:t>
            </a:r>
            <a:r>
              <a:rPr lang="en-US" sz="2560" dirty="0" smtClean="0"/>
              <a:t> </a:t>
            </a:r>
            <a:r>
              <a:rPr lang="en-US" sz="2560" dirty="0"/>
              <a:t>nitrogen </a:t>
            </a:r>
            <a:r>
              <a:rPr lang="en-US" sz="2560" dirty="0" smtClean="0"/>
              <a:t>+ </a:t>
            </a:r>
            <a:r>
              <a:rPr lang="en-US" sz="2560" dirty="0"/>
              <a:t>oxygen?</a:t>
            </a:r>
          </a:p>
          <a:p>
            <a:pPr marL="457200" indent="-457200">
              <a:buClr>
                <a:srgbClr val="0070C0"/>
              </a:buClr>
              <a:buFont typeface="+mj-lt"/>
              <a:buAutoNum type="arabicPeriod"/>
              <a:tabLst>
                <a:tab pos="812800" algn="l"/>
                <a:tab pos="4300538" algn="l"/>
              </a:tabLst>
            </a:pPr>
            <a:r>
              <a:rPr lang="en-US" sz="2560" dirty="0" smtClean="0"/>
              <a:t>About </a:t>
            </a:r>
            <a:r>
              <a:rPr lang="en-US" sz="2560" dirty="0"/>
              <a:t>how much more nitrogen is there than oxygen in </a:t>
            </a:r>
            <a:r>
              <a:rPr lang="en-US" sz="2560" dirty="0" smtClean="0"/>
              <a:t>air, by </a:t>
            </a:r>
            <a:r>
              <a:rPr lang="en-US" sz="2560" dirty="0"/>
              <a:t>volume?</a:t>
            </a:r>
          </a:p>
          <a:p>
            <a:pPr marL="457200" indent="-457200">
              <a:buClr>
                <a:srgbClr val="0070C0"/>
              </a:buClr>
              <a:buFont typeface="+mj-lt"/>
              <a:buAutoNum type="arabicPeriod"/>
              <a:tabLst>
                <a:tab pos="812800" algn="l"/>
                <a:tab pos="4300538" algn="l"/>
              </a:tabLst>
            </a:pPr>
            <a:r>
              <a:rPr lang="en-US" sz="2560" dirty="0" smtClean="0"/>
              <a:t>What </a:t>
            </a:r>
            <a:r>
              <a:rPr lang="en-US" sz="2560" dirty="0"/>
              <a:t>is the combined percentage of all the other </a:t>
            </a:r>
            <a:r>
              <a:rPr lang="en-US" sz="2560" dirty="0" smtClean="0"/>
              <a:t>gases in </a:t>
            </a:r>
            <a:r>
              <a:rPr lang="en-US" sz="2560" dirty="0"/>
              <a:t>air?</a:t>
            </a:r>
          </a:p>
          <a:p>
            <a:pPr marL="457200" indent="-457200">
              <a:buClr>
                <a:srgbClr val="0070C0"/>
              </a:buClr>
              <a:buFont typeface="+mj-lt"/>
              <a:buAutoNum type="arabicPeriod"/>
              <a:tabLst>
                <a:tab pos="812800" algn="l"/>
                <a:tab pos="4300538" algn="l"/>
              </a:tabLst>
            </a:pPr>
            <a:r>
              <a:rPr lang="en-US" sz="2560" dirty="0" smtClean="0"/>
              <a:t>Mount </a:t>
            </a:r>
            <a:r>
              <a:rPr lang="en-US" sz="2560" dirty="0"/>
              <a:t>Everest is over 8.8 km high. Climbers carry </a:t>
            </a:r>
            <a:r>
              <a:rPr lang="en-US" sz="2560" dirty="0" smtClean="0"/>
              <a:t>oxygen when </a:t>
            </a:r>
            <a:r>
              <a:rPr lang="en-US" sz="2560" dirty="0"/>
              <a:t>attempting to reach its summit. Explain why.</a:t>
            </a:r>
          </a:p>
          <a:p>
            <a:pPr marL="457200" indent="-457200">
              <a:buClr>
                <a:srgbClr val="0070C0"/>
              </a:buClr>
              <a:buFont typeface="+mj-lt"/>
              <a:buAutoNum type="arabicPeriod"/>
              <a:tabLst>
                <a:tab pos="812800" algn="l"/>
                <a:tab pos="4300538" algn="l"/>
              </a:tabLst>
            </a:pPr>
            <a:r>
              <a:rPr lang="en-US" sz="2560" dirty="0" smtClean="0"/>
              <a:t>Which </a:t>
            </a:r>
            <a:r>
              <a:rPr lang="en-US" sz="2560" dirty="0"/>
              <a:t>do you think is the most reactive gas in air? Why?</a:t>
            </a:r>
          </a:p>
          <a:p>
            <a:pPr marL="457200" indent="-457200">
              <a:buClr>
                <a:srgbClr val="0070C0"/>
              </a:buClr>
              <a:buFont typeface="+mj-lt"/>
              <a:buAutoNum type="arabicPeriod"/>
              <a:tabLst>
                <a:tab pos="812800" algn="l"/>
                <a:tab pos="4300538" algn="l"/>
              </a:tabLst>
            </a:pPr>
            <a:r>
              <a:rPr lang="en-US" sz="2560" b="1" dirty="0" smtClean="0"/>
              <a:t>a</a:t>
            </a:r>
            <a:r>
              <a:rPr lang="en-US" sz="2560" dirty="0" smtClean="0"/>
              <a:t> </a:t>
            </a:r>
            <a:r>
              <a:rPr lang="en-US" sz="2560" dirty="0"/>
              <a:t>Write down the name and formula of the black </a:t>
            </a:r>
            <a:r>
              <a:rPr lang="en-US" sz="2560" dirty="0" smtClean="0"/>
              <a:t>substance that </a:t>
            </a:r>
            <a:r>
              <a:rPr lang="en-US" sz="2560" dirty="0"/>
              <a:t>forms in the experiment </a:t>
            </a:r>
            <a:r>
              <a:rPr lang="en-US" sz="2560" dirty="0" smtClean="0"/>
              <a:t>above.</a:t>
            </a:r>
            <a:br>
              <a:rPr lang="en-US" sz="2560" dirty="0" smtClean="0"/>
            </a:br>
            <a:r>
              <a:rPr lang="en-US" sz="2560" b="1" dirty="0" smtClean="0"/>
              <a:t>b</a:t>
            </a:r>
            <a:r>
              <a:rPr lang="en-US" sz="2560" dirty="0" smtClean="0"/>
              <a:t> </a:t>
            </a:r>
            <a:r>
              <a:rPr lang="en-US" sz="2560" dirty="0"/>
              <a:t>Suggest a way to turn it back into copper. (Page 92!)</a:t>
            </a:r>
          </a:p>
        </p:txBody>
      </p:sp>
      <p:sp>
        <p:nvSpPr>
          <p:cNvPr id="11" name="TextBox 10">
            <a:hlinkClick r:id="rId3" action="ppaction://hlinkfile"/>
          </p:cNvPr>
          <p:cNvSpPr txBox="1"/>
          <p:nvPr/>
        </p:nvSpPr>
        <p:spPr>
          <a:xfrm>
            <a:off x="8318076" y="3162960"/>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2" name="Oval 11"/>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13" name="TextBox 12">
            <a:hlinkClick r:id="rId4" action="ppaction://hlinksldjump"/>
          </p:cNvPr>
          <p:cNvSpPr txBox="1"/>
          <p:nvPr/>
        </p:nvSpPr>
        <p:spPr>
          <a:xfrm>
            <a:off x="8257490" y="439820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460298748"/>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15.2 – Making Use of Air</a:t>
            </a:r>
            <a:endParaRPr lang="en-GB" b="1" dirty="0" smtClean="0"/>
          </a:p>
        </p:txBody>
      </p:sp>
      <p:sp>
        <p:nvSpPr>
          <p:cNvPr id="34" name="Rectangle 33"/>
          <p:cNvSpPr/>
          <p:nvPr/>
        </p:nvSpPr>
        <p:spPr>
          <a:xfrm>
            <a:off x="179512" y="1124744"/>
            <a:ext cx="5266118" cy="5333768"/>
          </a:xfrm>
          <a:prstGeom prst="rect">
            <a:avLst/>
          </a:prstGeom>
        </p:spPr>
        <p:txBody>
          <a:bodyPr wrap="square">
            <a:spAutoFit/>
          </a:bodyPr>
          <a:lstStyle/>
          <a:p>
            <a:pPr>
              <a:buClr>
                <a:srgbClr val="0070C0"/>
              </a:buClr>
            </a:pPr>
            <a:r>
              <a:rPr lang="en-US" sz="2620" b="1" dirty="0">
                <a:solidFill>
                  <a:srgbClr val="C00000"/>
                </a:solidFill>
              </a:rPr>
              <a:t>Separating gases from the air</a:t>
            </a:r>
          </a:p>
          <a:p>
            <a:pPr marL="439738" indent="-439738">
              <a:buClr>
                <a:srgbClr val="0070C0"/>
              </a:buClr>
              <a:buFont typeface="Wingdings 3" panose="05040102010807070707" pitchFamily="18" charset="2"/>
              <a:buChar char=""/>
            </a:pPr>
            <a:r>
              <a:rPr lang="en-US" sz="2620" dirty="0"/>
              <a:t>As you saw, air is a mixture of gases. Most of them are useful to </a:t>
            </a:r>
            <a:r>
              <a:rPr lang="en-US" sz="2620" dirty="0" smtClean="0"/>
              <a:t>us. But </a:t>
            </a:r>
            <a:r>
              <a:rPr lang="en-US" sz="2620" dirty="0"/>
              <a:t>first, we must separate them from each other.</a:t>
            </a:r>
          </a:p>
          <a:p>
            <a:pPr marL="439738" indent="-439738">
              <a:buClr>
                <a:srgbClr val="0070C0"/>
              </a:buClr>
              <a:buFont typeface="Wingdings 3" panose="05040102010807070707" pitchFamily="18" charset="2"/>
              <a:buChar char=""/>
            </a:pPr>
            <a:r>
              <a:rPr lang="en-US" sz="2620" dirty="0"/>
              <a:t>How can we separate gases? There is a very clever way. First the air </a:t>
            </a:r>
            <a:r>
              <a:rPr lang="en-US" sz="2620" dirty="0" smtClean="0"/>
              <a:t>is cooled </a:t>
            </a:r>
            <a:r>
              <a:rPr lang="en-US" sz="2620" dirty="0"/>
              <a:t>until it turns into a liquid. Then the liquid mixture is </a:t>
            </a:r>
            <a:r>
              <a:rPr lang="en-US" sz="2620" dirty="0" smtClean="0"/>
              <a:t>separated using </a:t>
            </a:r>
            <a:r>
              <a:rPr lang="en-US" sz="2620" dirty="0"/>
              <a:t>a method you met in Chapter 2: </a:t>
            </a:r>
            <a:r>
              <a:rPr lang="en-US" sz="2620" b="1" dirty="0">
                <a:solidFill>
                  <a:srgbClr val="FF0000"/>
                </a:solidFill>
              </a:rPr>
              <a:t>fractional distillation</a:t>
            </a:r>
            <a:r>
              <a:rPr lang="en-US" sz="2620" dirty="0"/>
              <a:t>.</a:t>
            </a:r>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212</a:t>
            </a:r>
            <a:endParaRPr lang="en-GB" sz="960" b="1" dirty="0">
              <a:latin typeface="Arial" panose="020B0604020202020204" pitchFamily="34" charset="0"/>
              <a:cs typeface="Arial" panose="020B0604020202020204" pitchFamily="34" charset="0"/>
            </a:endParaRPr>
          </a:p>
        </p:txBody>
      </p:sp>
      <p:sp>
        <p:nvSpPr>
          <p:cNvPr id="6" name="Rectangle 5"/>
          <p:cNvSpPr/>
          <p:nvPr/>
        </p:nvSpPr>
        <p:spPr>
          <a:xfrm>
            <a:off x="5508104" y="1124744"/>
            <a:ext cx="3384378" cy="3016210"/>
          </a:xfrm>
          <a:prstGeom prst="rect">
            <a:avLst/>
          </a:prstGeom>
          <a:solidFill>
            <a:srgbClr val="AAE1FA"/>
          </a:solidFill>
          <a:ln w="57150">
            <a:solidFill>
              <a:srgbClr val="002060"/>
            </a:solidFill>
          </a:ln>
        </p:spPr>
        <p:txBody>
          <a:bodyPr wrap="square" anchor="ctr" anchorCtr="0">
            <a:spAutoFit/>
          </a:bodyPr>
          <a:lstStyle/>
          <a:p>
            <a:pPr>
              <a:buClr>
                <a:srgbClr val="C00000"/>
              </a:buClr>
              <a:tabLst>
                <a:tab pos="1795463" algn="l"/>
              </a:tabLst>
            </a:pPr>
            <a:r>
              <a:rPr lang="en-US" sz="1900" b="1" dirty="0">
                <a:solidFill>
                  <a:srgbClr val="C00000"/>
                </a:solidFill>
                <a:latin typeface="Arial" panose="020B0604020202020204" pitchFamily="34" charset="0"/>
                <a:cs typeface="Arial" panose="020B0604020202020204" pitchFamily="34" charset="0"/>
              </a:rPr>
              <a:t>The boiling points of </a:t>
            </a:r>
            <a:r>
              <a:rPr lang="en-US" sz="1900" b="1" dirty="0" smtClean="0">
                <a:solidFill>
                  <a:srgbClr val="C00000"/>
                </a:solidFill>
                <a:latin typeface="Arial" panose="020B0604020202020204" pitchFamily="34" charset="0"/>
                <a:cs typeface="Arial" panose="020B0604020202020204" pitchFamily="34" charset="0"/>
              </a:rPr>
              <a:t>the gases </a:t>
            </a:r>
            <a:r>
              <a:rPr lang="en-US" sz="1900" b="1" dirty="0">
                <a:solidFill>
                  <a:srgbClr val="C00000"/>
                </a:solidFill>
                <a:latin typeface="Arial" panose="020B0604020202020204" pitchFamily="34" charset="0"/>
                <a:cs typeface="Arial" panose="020B0604020202020204" pitchFamily="34" charset="0"/>
              </a:rPr>
              <a:t>in air (°C)</a:t>
            </a:r>
          </a:p>
          <a:p>
            <a:pPr>
              <a:buClr>
                <a:srgbClr val="C00000"/>
              </a:buClr>
              <a:tabLst>
                <a:tab pos="1709738" algn="l"/>
              </a:tabLst>
            </a:pPr>
            <a:r>
              <a:rPr lang="en-US" sz="1900" dirty="0">
                <a:solidFill>
                  <a:srgbClr val="000000"/>
                </a:solidFill>
                <a:latin typeface="Arial" panose="020B0604020202020204" pitchFamily="34" charset="0"/>
                <a:cs typeface="Arial" panose="020B0604020202020204" pitchFamily="34" charset="0"/>
              </a:rPr>
              <a:t>carbon dioxide </a:t>
            </a:r>
            <a:r>
              <a:rPr lang="en-US" sz="1900" dirty="0" smtClean="0">
                <a:solidFill>
                  <a:srgbClr val="000000"/>
                </a:solidFill>
                <a:latin typeface="Arial" panose="020B0604020202020204" pitchFamily="34" charset="0"/>
                <a:cs typeface="Arial" panose="020B0604020202020204" pitchFamily="34" charset="0"/>
              </a:rPr>
              <a:t>	-32</a:t>
            </a:r>
            <a:endParaRPr lang="en-US" sz="1900" dirty="0">
              <a:solidFill>
                <a:srgbClr val="000000"/>
              </a:solidFill>
              <a:latin typeface="Arial" panose="020B0604020202020204" pitchFamily="34" charset="0"/>
              <a:cs typeface="Arial" panose="020B0604020202020204" pitchFamily="34" charset="0"/>
            </a:endParaRPr>
          </a:p>
          <a:p>
            <a:pPr>
              <a:buClr>
                <a:srgbClr val="C00000"/>
              </a:buClr>
              <a:tabLst>
                <a:tab pos="1709738" algn="l"/>
              </a:tabLst>
            </a:pPr>
            <a:r>
              <a:rPr lang="en-US" sz="1900" dirty="0">
                <a:solidFill>
                  <a:srgbClr val="000000"/>
                </a:solidFill>
                <a:latin typeface="Arial" panose="020B0604020202020204" pitchFamily="34" charset="0"/>
                <a:cs typeface="Arial" panose="020B0604020202020204" pitchFamily="34" charset="0"/>
              </a:rPr>
              <a:t>xenon </a:t>
            </a:r>
            <a:r>
              <a:rPr lang="en-US" sz="1900" dirty="0" smtClean="0">
                <a:solidFill>
                  <a:srgbClr val="000000"/>
                </a:solidFill>
                <a:latin typeface="Arial" panose="020B0604020202020204" pitchFamily="34" charset="0"/>
                <a:cs typeface="Arial" panose="020B0604020202020204" pitchFamily="34" charset="0"/>
              </a:rPr>
              <a:t>	-108</a:t>
            </a:r>
            <a:endParaRPr lang="en-US" sz="1900" dirty="0">
              <a:solidFill>
                <a:srgbClr val="000000"/>
              </a:solidFill>
              <a:latin typeface="Arial" panose="020B0604020202020204" pitchFamily="34" charset="0"/>
              <a:cs typeface="Arial" panose="020B0604020202020204" pitchFamily="34" charset="0"/>
            </a:endParaRPr>
          </a:p>
          <a:p>
            <a:pPr>
              <a:buClr>
                <a:srgbClr val="C00000"/>
              </a:buClr>
              <a:tabLst>
                <a:tab pos="1709738" algn="l"/>
              </a:tabLst>
            </a:pPr>
            <a:r>
              <a:rPr lang="en-US" sz="1900" dirty="0">
                <a:solidFill>
                  <a:srgbClr val="000000"/>
                </a:solidFill>
                <a:latin typeface="Arial" panose="020B0604020202020204" pitchFamily="34" charset="0"/>
                <a:cs typeface="Arial" panose="020B0604020202020204" pitchFamily="34" charset="0"/>
              </a:rPr>
              <a:t>krypton </a:t>
            </a:r>
            <a:r>
              <a:rPr lang="en-US" sz="1900" dirty="0" smtClean="0">
                <a:solidFill>
                  <a:srgbClr val="000000"/>
                </a:solidFill>
                <a:latin typeface="Arial" panose="020B0604020202020204" pitchFamily="34" charset="0"/>
                <a:cs typeface="Arial" panose="020B0604020202020204" pitchFamily="34" charset="0"/>
              </a:rPr>
              <a:t>	-153</a:t>
            </a:r>
            <a:endParaRPr lang="en-US" sz="1900" dirty="0">
              <a:solidFill>
                <a:srgbClr val="000000"/>
              </a:solidFill>
              <a:latin typeface="Arial" panose="020B0604020202020204" pitchFamily="34" charset="0"/>
              <a:cs typeface="Arial" panose="020B0604020202020204" pitchFamily="34" charset="0"/>
            </a:endParaRPr>
          </a:p>
          <a:p>
            <a:pPr>
              <a:buClr>
                <a:srgbClr val="C00000"/>
              </a:buClr>
              <a:tabLst>
                <a:tab pos="1709738" algn="l"/>
              </a:tabLst>
            </a:pPr>
            <a:r>
              <a:rPr lang="en-US" sz="1900" dirty="0">
                <a:solidFill>
                  <a:srgbClr val="000000"/>
                </a:solidFill>
                <a:latin typeface="Arial" panose="020B0604020202020204" pitchFamily="34" charset="0"/>
                <a:cs typeface="Arial" panose="020B0604020202020204" pitchFamily="34" charset="0"/>
              </a:rPr>
              <a:t>oxygen </a:t>
            </a:r>
            <a:r>
              <a:rPr lang="en-US" sz="1900" dirty="0" smtClean="0">
                <a:solidFill>
                  <a:srgbClr val="000000"/>
                </a:solidFill>
                <a:latin typeface="Arial" panose="020B0604020202020204" pitchFamily="34" charset="0"/>
                <a:cs typeface="Arial" panose="020B0604020202020204" pitchFamily="34" charset="0"/>
              </a:rPr>
              <a:t>	-183</a:t>
            </a:r>
            <a:endParaRPr lang="en-US" sz="1900" dirty="0">
              <a:solidFill>
                <a:srgbClr val="000000"/>
              </a:solidFill>
              <a:latin typeface="Arial" panose="020B0604020202020204" pitchFamily="34" charset="0"/>
              <a:cs typeface="Arial" panose="020B0604020202020204" pitchFamily="34" charset="0"/>
            </a:endParaRPr>
          </a:p>
          <a:p>
            <a:pPr>
              <a:buClr>
                <a:srgbClr val="C00000"/>
              </a:buClr>
              <a:tabLst>
                <a:tab pos="1709738" algn="l"/>
              </a:tabLst>
            </a:pPr>
            <a:r>
              <a:rPr lang="en-US" sz="1900" dirty="0">
                <a:solidFill>
                  <a:srgbClr val="000000"/>
                </a:solidFill>
                <a:latin typeface="Arial" panose="020B0604020202020204" pitchFamily="34" charset="0"/>
                <a:cs typeface="Arial" panose="020B0604020202020204" pitchFamily="34" charset="0"/>
              </a:rPr>
              <a:t>argon </a:t>
            </a:r>
            <a:r>
              <a:rPr lang="en-US" sz="1900" dirty="0" smtClean="0">
                <a:solidFill>
                  <a:srgbClr val="000000"/>
                </a:solidFill>
                <a:latin typeface="Arial" panose="020B0604020202020204" pitchFamily="34" charset="0"/>
                <a:cs typeface="Arial" panose="020B0604020202020204" pitchFamily="34" charset="0"/>
              </a:rPr>
              <a:t>	-186</a:t>
            </a:r>
            <a:endParaRPr lang="en-US" sz="1900" dirty="0">
              <a:solidFill>
                <a:srgbClr val="000000"/>
              </a:solidFill>
              <a:latin typeface="Arial" panose="020B0604020202020204" pitchFamily="34" charset="0"/>
              <a:cs typeface="Arial" panose="020B0604020202020204" pitchFamily="34" charset="0"/>
            </a:endParaRPr>
          </a:p>
          <a:p>
            <a:pPr>
              <a:buClr>
                <a:srgbClr val="C00000"/>
              </a:buClr>
              <a:tabLst>
                <a:tab pos="1709738" algn="l"/>
              </a:tabLst>
            </a:pPr>
            <a:r>
              <a:rPr lang="en-US" sz="1900" dirty="0">
                <a:solidFill>
                  <a:srgbClr val="000000"/>
                </a:solidFill>
                <a:latin typeface="Arial" panose="020B0604020202020204" pitchFamily="34" charset="0"/>
                <a:cs typeface="Arial" panose="020B0604020202020204" pitchFamily="34" charset="0"/>
              </a:rPr>
              <a:t>nitrogen </a:t>
            </a:r>
            <a:r>
              <a:rPr lang="en-US" sz="1900" dirty="0" smtClean="0">
                <a:solidFill>
                  <a:srgbClr val="000000"/>
                </a:solidFill>
                <a:latin typeface="Arial" panose="020B0604020202020204" pitchFamily="34" charset="0"/>
                <a:cs typeface="Arial" panose="020B0604020202020204" pitchFamily="34" charset="0"/>
              </a:rPr>
              <a:t>	-196</a:t>
            </a:r>
            <a:endParaRPr lang="en-US" sz="1900" dirty="0">
              <a:solidFill>
                <a:srgbClr val="000000"/>
              </a:solidFill>
              <a:latin typeface="Arial" panose="020B0604020202020204" pitchFamily="34" charset="0"/>
              <a:cs typeface="Arial" panose="020B0604020202020204" pitchFamily="34" charset="0"/>
            </a:endParaRPr>
          </a:p>
          <a:p>
            <a:pPr>
              <a:buClr>
                <a:srgbClr val="C00000"/>
              </a:buClr>
              <a:tabLst>
                <a:tab pos="1709738" algn="l"/>
              </a:tabLst>
            </a:pPr>
            <a:r>
              <a:rPr lang="en-US" sz="1900" dirty="0">
                <a:solidFill>
                  <a:srgbClr val="000000"/>
                </a:solidFill>
                <a:latin typeface="Arial" panose="020B0604020202020204" pitchFamily="34" charset="0"/>
                <a:cs typeface="Arial" panose="020B0604020202020204" pitchFamily="34" charset="0"/>
              </a:rPr>
              <a:t>neon </a:t>
            </a:r>
            <a:r>
              <a:rPr lang="en-US" sz="1900" dirty="0" smtClean="0">
                <a:solidFill>
                  <a:srgbClr val="000000"/>
                </a:solidFill>
                <a:latin typeface="Arial" panose="020B0604020202020204" pitchFamily="34" charset="0"/>
                <a:cs typeface="Arial" panose="020B0604020202020204" pitchFamily="34" charset="0"/>
              </a:rPr>
              <a:t>	-246</a:t>
            </a:r>
            <a:endParaRPr lang="en-US" sz="1900" dirty="0">
              <a:solidFill>
                <a:srgbClr val="000000"/>
              </a:solidFill>
              <a:latin typeface="Arial" panose="020B0604020202020204" pitchFamily="34" charset="0"/>
              <a:cs typeface="Arial" panose="020B0604020202020204" pitchFamily="34" charset="0"/>
            </a:endParaRPr>
          </a:p>
          <a:p>
            <a:pPr>
              <a:buClr>
                <a:srgbClr val="C00000"/>
              </a:buClr>
              <a:tabLst>
                <a:tab pos="1709738" algn="l"/>
              </a:tabLst>
            </a:pPr>
            <a:r>
              <a:rPr lang="en-US" sz="1900" dirty="0">
                <a:solidFill>
                  <a:srgbClr val="000000"/>
                </a:solidFill>
                <a:latin typeface="Arial" panose="020B0604020202020204" pitchFamily="34" charset="0"/>
                <a:cs typeface="Arial" panose="020B0604020202020204" pitchFamily="34" charset="0"/>
              </a:rPr>
              <a:t>helium </a:t>
            </a:r>
            <a:r>
              <a:rPr lang="en-US" sz="1900" dirty="0" smtClean="0">
                <a:solidFill>
                  <a:srgbClr val="000000"/>
                </a:solidFill>
                <a:latin typeface="Arial" panose="020B0604020202020204" pitchFamily="34" charset="0"/>
                <a:cs typeface="Arial" panose="020B0604020202020204" pitchFamily="34" charset="0"/>
              </a:rPr>
              <a:t>	-269</a:t>
            </a:r>
            <a:endParaRPr lang="en-GB" sz="1900" u="sng" baseline="30000"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078849">
            <a:off x="8577634" y="960129"/>
            <a:ext cx="411236"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3" name="Down Arrow 2"/>
          <p:cNvSpPr/>
          <p:nvPr/>
        </p:nvSpPr>
        <p:spPr>
          <a:xfrm flipV="1">
            <a:off x="7971826" y="1556792"/>
            <a:ext cx="848646" cy="2486589"/>
          </a:xfrm>
          <a:custGeom>
            <a:avLst/>
            <a:gdLst>
              <a:gd name="connsiteX0" fmla="*/ 0 w 1033028"/>
              <a:gd name="connsiteY0" fmla="*/ 2147782 h 2664296"/>
              <a:gd name="connsiteX1" fmla="*/ 258257 w 1033028"/>
              <a:gd name="connsiteY1" fmla="*/ 2147782 h 2664296"/>
              <a:gd name="connsiteX2" fmla="*/ 258257 w 1033028"/>
              <a:gd name="connsiteY2" fmla="*/ 0 h 2664296"/>
              <a:gd name="connsiteX3" fmla="*/ 774771 w 1033028"/>
              <a:gd name="connsiteY3" fmla="*/ 0 h 2664296"/>
              <a:gd name="connsiteX4" fmla="*/ 774771 w 1033028"/>
              <a:gd name="connsiteY4" fmla="*/ 2147782 h 2664296"/>
              <a:gd name="connsiteX5" fmla="*/ 1033028 w 1033028"/>
              <a:gd name="connsiteY5" fmla="*/ 2147782 h 2664296"/>
              <a:gd name="connsiteX6" fmla="*/ 516514 w 1033028"/>
              <a:gd name="connsiteY6" fmla="*/ 2664296 h 2664296"/>
              <a:gd name="connsiteX7" fmla="*/ 0 w 1033028"/>
              <a:gd name="connsiteY7" fmla="*/ 2147782 h 2664296"/>
              <a:gd name="connsiteX0" fmla="*/ 0 w 1033028"/>
              <a:gd name="connsiteY0" fmla="*/ 2147782 h 2664296"/>
              <a:gd name="connsiteX1" fmla="*/ 258257 w 1033028"/>
              <a:gd name="connsiteY1" fmla="*/ 2147782 h 2664296"/>
              <a:gd name="connsiteX2" fmla="*/ 459963 w 1033028"/>
              <a:gd name="connsiteY2" fmla="*/ 0 h 2664296"/>
              <a:gd name="connsiteX3" fmla="*/ 774771 w 1033028"/>
              <a:gd name="connsiteY3" fmla="*/ 0 h 2664296"/>
              <a:gd name="connsiteX4" fmla="*/ 774771 w 1033028"/>
              <a:gd name="connsiteY4" fmla="*/ 2147782 h 2664296"/>
              <a:gd name="connsiteX5" fmla="*/ 1033028 w 1033028"/>
              <a:gd name="connsiteY5" fmla="*/ 2147782 h 2664296"/>
              <a:gd name="connsiteX6" fmla="*/ 516514 w 1033028"/>
              <a:gd name="connsiteY6" fmla="*/ 2664296 h 2664296"/>
              <a:gd name="connsiteX7" fmla="*/ 0 w 1033028"/>
              <a:gd name="connsiteY7" fmla="*/ 2147782 h 2664296"/>
              <a:gd name="connsiteX0" fmla="*/ 0 w 1033028"/>
              <a:gd name="connsiteY0" fmla="*/ 2147782 h 2664296"/>
              <a:gd name="connsiteX1" fmla="*/ 258257 w 1033028"/>
              <a:gd name="connsiteY1" fmla="*/ 2147782 h 2664296"/>
              <a:gd name="connsiteX2" fmla="*/ 459963 w 1033028"/>
              <a:gd name="connsiteY2" fmla="*/ 0 h 2664296"/>
              <a:gd name="connsiteX3" fmla="*/ 586512 w 1033028"/>
              <a:gd name="connsiteY3" fmla="*/ 0 h 2664296"/>
              <a:gd name="connsiteX4" fmla="*/ 774771 w 1033028"/>
              <a:gd name="connsiteY4" fmla="*/ 2147782 h 2664296"/>
              <a:gd name="connsiteX5" fmla="*/ 1033028 w 1033028"/>
              <a:gd name="connsiteY5" fmla="*/ 2147782 h 2664296"/>
              <a:gd name="connsiteX6" fmla="*/ 516514 w 1033028"/>
              <a:gd name="connsiteY6" fmla="*/ 2664296 h 2664296"/>
              <a:gd name="connsiteX7" fmla="*/ 0 w 1033028"/>
              <a:gd name="connsiteY7" fmla="*/ 2147782 h 2664296"/>
              <a:gd name="connsiteX0" fmla="*/ 0 w 1033028"/>
              <a:gd name="connsiteY0" fmla="*/ 2147782 h 2664296"/>
              <a:gd name="connsiteX1" fmla="*/ 258257 w 1033028"/>
              <a:gd name="connsiteY1" fmla="*/ 2147782 h 2664296"/>
              <a:gd name="connsiteX2" fmla="*/ 500304 w 1033028"/>
              <a:gd name="connsiteY2" fmla="*/ 0 h 2664296"/>
              <a:gd name="connsiteX3" fmla="*/ 586512 w 1033028"/>
              <a:gd name="connsiteY3" fmla="*/ 0 h 2664296"/>
              <a:gd name="connsiteX4" fmla="*/ 774771 w 1033028"/>
              <a:gd name="connsiteY4" fmla="*/ 2147782 h 2664296"/>
              <a:gd name="connsiteX5" fmla="*/ 1033028 w 1033028"/>
              <a:gd name="connsiteY5" fmla="*/ 2147782 h 2664296"/>
              <a:gd name="connsiteX6" fmla="*/ 516514 w 1033028"/>
              <a:gd name="connsiteY6" fmla="*/ 2664296 h 2664296"/>
              <a:gd name="connsiteX7" fmla="*/ 0 w 1033028"/>
              <a:gd name="connsiteY7" fmla="*/ 2147782 h 266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3028" h="2664296">
                <a:moveTo>
                  <a:pt x="0" y="2147782"/>
                </a:moveTo>
                <a:lnTo>
                  <a:pt x="258257" y="2147782"/>
                </a:lnTo>
                <a:lnTo>
                  <a:pt x="500304" y="0"/>
                </a:lnTo>
                <a:lnTo>
                  <a:pt x="586512" y="0"/>
                </a:lnTo>
                <a:lnTo>
                  <a:pt x="774771" y="2147782"/>
                </a:lnTo>
                <a:lnTo>
                  <a:pt x="1033028" y="2147782"/>
                </a:lnTo>
                <a:lnTo>
                  <a:pt x="516514" y="2664296"/>
                </a:lnTo>
                <a:lnTo>
                  <a:pt x="0" y="2147782"/>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7837342" y="2513937"/>
            <a:ext cx="1117614" cy="338554"/>
          </a:xfrm>
          <a:prstGeom prst="rect">
            <a:avLst/>
          </a:prstGeom>
          <a:noFill/>
        </p:spPr>
        <p:txBody>
          <a:bodyPr wrap="none" rtlCol="0">
            <a:spAutoFit/>
          </a:bodyPr>
          <a:lstStyle/>
          <a:p>
            <a:r>
              <a:rPr lang="en-GB" sz="1600" dirty="0" smtClean="0"/>
              <a:t>increasing</a:t>
            </a:r>
            <a:endParaRPr lang="en-GB" sz="1600" dirty="0"/>
          </a:p>
        </p:txBody>
      </p:sp>
      <p:sp>
        <p:nvSpPr>
          <p:cNvPr id="5" name="TextBox 4">
            <a:hlinkClick r:id="rId5" action="ppaction://hlinkfile"/>
          </p:cNvPr>
          <p:cNvSpPr txBox="1"/>
          <p:nvPr/>
        </p:nvSpPr>
        <p:spPr>
          <a:xfrm>
            <a:off x="5876003" y="6300028"/>
            <a:ext cx="2313454"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Fractional Distillation</a:t>
            </a:r>
            <a:endParaRPr lang="en-GB" dirty="0"/>
          </a:p>
        </p:txBody>
      </p:sp>
      <p:pic>
        <p:nvPicPr>
          <p:cNvPr id="8" name="15.2 - Fractional Distillati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508104" y="4241684"/>
            <a:ext cx="3384378" cy="1960771"/>
          </a:xfrm>
          <a:prstGeom prst="rect">
            <a:avLst/>
          </a:prstGeom>
        </p:spPr>
      </p:pic>
      <p:sp>
        <p:nvSpPr>
          <p:cNvPr id="12" name="TextBox 11">
            <a:hlinkClick r:id="rId7" action="ppaction://hlinksldjump"/>
          </p:cNvPr>
          <p:cNvSpPr txBox="1"/>
          <p:nvPr/>
        </p:nvSpPr>
        <p:spPr>
          <a:xfrm>
            <a:off x="8300524" y="598237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392078362"/>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15.2 – Making Use of Air</a:t>
            </a:r>
            <a:endParaRPr lang="en-GB" b="1" dirty="0" smtClean="0"/>
          </a:p>
        </p:txBody>
      </p:sp>
      <p:sp>
        <p:nvSpPr>
          <p:cNvPr id="34" name="Rectangle 33"/>
          <p:cNvSpPr/>
          <p:nvPr/>
        </p:nvSpPr>
        <p:spPr>
          <a:xfrm>
            <a:off x="179512" y="1124744"/>
            <a:ext cx="8712968" cy="2108269"/>
          </a:xfrm>
          <a:prstGeom prst="rect">
            <a:avLst/>
          </a:prstGeom>
        </p:spPr>
        <p:txBody>
          <a:bodyPr wrap="square">
            <a:spAutoFit/>
          </a:bodyPr>
          <a:lstStyle/>
          <a:p>
            <a:pPr>
              <a:buClr>
                <a:srgbClr val="0070C0"/>
              </a:buClr>
            </a:pPr>
            <a:r>
              <a:rPr lang="en-US" sz="2620" b="1" dirty="0">
                <a:solidFill>
                  <a:srgbClr val="C00000"/>
                </a:solidFill>
              </a:rPr>
              <a:t>The fractional distillation of liquid air</a:t>
            </a:r>
          </a:p>
          <a:p>
            <a:pPr marL="439738" indent="-439738">
              <a:buClr>
                <a:srgbClr val="0070C0"/>
              </a:buClr>
              <a:buFont typeface="Wingdings 3" panose="05040102010807070707" pitchFamily="18" charset="2"/>
              <a:buChar char=""/>
            </a:pPr>
            <a:r>
              <a:rPr lang="en-US" sz="2620" dirty="0"/>
              <a:t>This method works because the gases in air have different boiling points</a:t>
            </a:r>
            <a:r>
              <a:rPr lang="en-US" sz="2620" dirty="0" smtClean="0"/>
              <a:t>. (</a:t>
            </a:r>
            <a:r>
              <a:rPr lang="en-US" sz="2620" dirty="0"/>
              <a:t>Look at the table.) So when liquid air is warmed up, the gases boil </a:t>
            </a:r>
            <a:r>
              <a:rPr lang="en-US" sz="2620" dirty="0" smtClean="0"/>
              <a:t>at different </a:t>
            </a:r>
            <a:r>
              <a:rPr lang="en-US" sz="2620" dirty="0"/>
              <a:t>temperatures, and can be collected one by one.</a:t>
            </a:r>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212</a:t>
            </a:r>
            <a:endParaRPr lang="en-GB" sz="960" b="1" dirty="0">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9512" y="3233011"/>
            <a:ext cx="8712968" cy="3302197"/>
          </a:xfrm>
          <a:prstGeom prst="rect">
            <a:avLst/>
          </a:prstGeom>
        </p:spPr>
      </p:pic>
      <p:sp>
        <p:nvSpPr>
          <p:cNvPr id="13" name="TextBox 12">
            <a:hlinkClick r:id="rId4" action="ppaction://hlinksldjump"/>
          </p:cNvPr>
          <p:cNvSpPr txBox="1"/>
          <p:nvPr/>
        </p:nvSpPr>
        <p:spPr>
          <a:xfrm>
            <a:off x="8300524" y="587727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192043832"/>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8" y="1124744"/>
            <a:ext cx="8424936" cy="5355312"/>
          </a:xfrm>
          <a:prstGeom prst="rect">
            <a:avLst/>
          </a:prstGeom>
        </p:spPr>
        <p:txBody>
          <a:bodyPr wrap="square">
            <a:spAutoFit/>
          </a:bodyPr>
          <a:lstStyle/>
          <a:p>
            <a:pPr>
              <a:buClr>
                <a:srgbClr val="0070C0"/>
              </a:buClr>
            </a:pPr>
            <a:r>
              <a:rPr lang="en-US" b="1" dirty="0"/>
              <a:t>AO1 Knowledge with understanding</a:t>
            </a:r>
          </a:p>
          <a:p>
            <a:pPr marL="439738" indent="-439738">
              <a:buClr>
                <a:srgbClr val="0070C0"/>
              </a:buClr>
              <a:buFont typeface="Wingdings 3" panose="05040102010807070707" pitchFamily="18" charset="2"/>
              <a:buChar char=""/>
            </a:pPr>
            <a:r>
              <a:rPr lang="en-US" dirty="0"/>
              <a:t>Candidates should be able to:</a:t>
            </a:r>
          </a:p>
          <a:p>
            <a:pPr marL="812800" indent="-373063">
              <a:buClr>
                <a:srgbClr val="0070C0"/>
              </a:buClr>
              <a:buFont typeface="+mj-lt"/>
              <a:buAutoNum type="alphaUcPeriod"/>
            </a:pPr>
            <a:r>
              <a:rPr lang="en-US" dirty="0" smtClean="0"/>
              <a:t>Recall</a:t>
            </a:r>
            <a:r>
              <a:rPr lang="en-US" dirty="0"/>
              <a:t>, select and present relevant factual information.</a:t>
            </a:r>
          </a:p>
          <a:p>
            <a:pPr marL="812800" indent="-373063">
              <a:buClr>
                <a:srgbClr val="0070C0"/>
              </a:buClr>
              <a:buFont typeface="+mj-lt"/>
              <a:buAutoNum type="alphaUcPeriod"/>
            </a:pPr>
            <a:r>
              <a:rPr lang="en-US" dirty="0" smtClean="0"/>
              <a:t>Demonstrate </a:t>
            </a:r>
            <a:r>
              <a:rPr lang="en-US" dirty="0"/>
              <a:t>and apply knowledge with understanding of the correct use of the following in the </a:t>
            </a:r>
            <a:r>
              <a:rPr lang="en-US" dirty="0" smtClean="0"/>
              <a:t>travel and </a:t>
            </a:r>
            <a:r>
              <a:rPr lang="en-US" dirty="0"/>
              <a:t>tourism industry:</a:t>
            </a:r>
          </a:p>
          <a:p>
            <a:pPr marL="1168400" indent="-355600">
              <a:buClr>
                <a:srgbClr val="0070C0"/>
              </a:buClr>
              <a:buFont typeface="+mj-lt"/>
              <a:buAutoNum type="romanLcPeriod"/>
            </a:pPr>
            <a:r>
              <a:rPr lang="en-US" dirty="0" smtClean="0"/>
              <a:t>commonplace </a:t>
            </a:r>
            <a:r>
              <a:rPr lang="en-US" dirty="0"/>
              <a:t>terms, definitions and facts</a:t>
            </a:r>
          </a:p>
          <a:p>
            <a:pPr marL="1168400" indent="-355600">
              <a:buClr>
                <a:srgbClr val="0070C0"/>
              </a:buClr>
              <a:buFont typeface="+mj-lt"/>
              <a:buAutoNum type="romanLcPeriod"/>
            </a:pPr>
            <a:r>
              <a:rPr lang="en-US" dirty="0" smtClean="0"/>
              <a:t>major </a:t>
            </a:r>
            <a:r>
              <a:rPr lang="en-US" dirty="0"/>
              <a:t>concepts, models, patterns, principles and theories</a:t>
            </a:r>
            <a:r>
              <a:rPr lang="en-US" dirty="0" smtClean="0"/>
              <a:t>.</a:t>
            </a:r>
          </a:p>
          <a:p>
            <a:pPr>
              <a:buClr>
                <a:srgbClr val="0070C0"/>
              </a:buClr>
            </a:pPr>
            <a:r>
              <a:rPr lang="en-US" b="1" dirty="0"/>
              <a:t>AO2 Investigation and analysis of evidence</a:t>
            </a:r>
          </a:p>
          <a:p>
            <a:pPr marL="355600" indent="-355600">
              <a:buClr>
                <a:srgbClr val="0070C0"/>
              </a:buClr>
              <a:buFont typeface="Wingdings 3" panose="05040102010807070707" pitchFamily="18" charset="2"/>
              <a:buChar char=""/>
            </a:pPr>
            <a:r>
              <a:rPr lang="en-US" dirty="0"/>
              <a:t>Candidates should be able to:</a:t>
            </a:r>
          </a:p>
          <a:p>
            <a:pPr marL="812800" indent="-457200">
              <a:buClr>
                <a:srgbClr val="0070C0"/>
              </a:buClr>
              <a:buFont typeface="+mj-lt"/>
              <a:buAutoNum type="alphaUcPeriod"/>
            </a:pPr>
            <a:r>
              <a:rPr lang="en-US" dirty="0" smtClean="0"/>
              <a:t>Collect </a:t>
            </a:r>
            <a:r>
              <a:rPr lang="en-US" dirty="0"/>
              <a:t>evidence from both primary and secondary sources, under guidance or independently, and </a:t>
            </a:r>
            <a:r>
              <a:rPr lang="en-US" dirty="0" smtClean="0"/>
              <a:t>be aware </a:t>
            </a:r>
            <a:r>
              <a:rPr lang="en-US" dirty="0"/>
              <a:t>of the limitations of the various collection methods.</a:t>
            </a:r>
          </a:p>
          <a:p>
            <a:pPr marL="812800" indent="-457200">
              <a:buClr>
                <a:srgbClr val="0070C0"/>
              </a:buClr>
              <a:buFont typeface="+mj-lt"/>
              <a:buAutoNum type="alphaUcPeriod"/>
            </a:pPr>
            <a:r>
              <a:rPr lang="en-US" dirty="0" smtClean="0"/>
              <a:t>Record</a:t>
            </a:r>
            <a:r>
              <a:rPr lang="en-US" dirty="0"/>
              <a:t>, classify and </a:t>
            </a:r>
            <a:r>
              <a:rPr lang="en-US" dirty="0" err="1"/>
              <a:t>organise</a:t>
            </a:r>
            <a:r>
              <a:rPr lang="en-US" dirty="0"/>
              <a:t> relevant evidence from an investigation in a clear and coherent form.</a:t>
            </a:r>
          </a:p>
          <a:p>
            <a:pPr marL="812800" indent="-457200">
              <a:buClr>
                <a:srgbClr val="0070C0"/>
              </a:buClr>
              <a:buFont typeface="+mj-lt"/>
              <a:buAutoNum type="alphaUcPeriod"/>
            </a:pPr>
            <a:r>
              <a:rPr lang="en-US" dirty="0" smtClean="0"/>
              <a:t>Present </a:t>
            </a:r>
            <a:r>
              <a:rPr lang="en-US" dirty="0"/>
              <a:t>the evidence in an appropriate form and effective manner, using a wide range of </a:t>
            </a:r>
            <a:r>
              <a:rPr lang="en-US" dirty="0" smtClean="0"/>
              <a:t>appropriate skills </a:t>
            </a:r>
            <a:r>
              <a:rPr lang="en-US" dirty="0"/>
              <a:t>and techniques, including verbal, numerical, diagrammatic, cartographic, pictorial and </a:t>
            </a:r>
            <a:r>
              <a:rPr lang="en-US" dirty="0" smtClean="0"/>
              <a:t>graphical methods</a:t>
            </a:r>
            <a:r>
              <a:rPr lang="en-US" dirty="0"/>
              <a:t>.</a:t>
            </a:r>
          </a:p>
          <a:p>
            <a:pPr marL="812800" indent="-457200">
              <a:buClr>
                <a:srgbClr val="0070C0"/>
              </a:buClr>
              <a:buFont typeface="+mj-lt"/>
              <a:buAutoNum type="alphaUcPeriod"/>
            </a:pPr>
            <a:r>
              <a:rPr lang="en-US" dirty="0" smtClean="0"/>
              <a:t>Apply </a:t>
            </a:r>
            <a:r>
              <a:rPr lang="en-US" dirty="0"/>
              <a:t>knowledge and understanding to select relevant data, </a:t>
            </a:r>
            <a:r>
              <a:rPr lang="en-US" dirty="0" err="1"/>
              <a:t>recognise</a:t>
            </a:r>
            <a:r>
              <a:rPr lang="en-US" dirty="0"/>
              <a:t> patterns and analyse evidence.</a:t>
            </a: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15.2 – Making Use of Air</a:t>
            </a:r>
            <a:endParaRPr lang="en-GB" b="1" dirty="0" smtClean="0"/>
          </a:p>
        </p:txBody>
      </p:sp>
      <p:sp>
        <p:nvSpPr>
          <p:cNvPr id="34" name="Rectangle 33"/>
          <p:cNvSpPr/>
          <p:nvPr/>
        </p:nvSpPr>
        <p:spPr>
          <a:xfrm>
            <a:off x="179512" y="1124744"/>
            <a:ext cx="8712968" cy="5632311"/>
          </a:xfrm>
          <a:prstGeom prst="rect">
            <a:avLst/>
          </a:prstGeom>
        </p:spPr>
        <p:txBody>
          <a:bodyPr wrap="square">
            <a:spAutoFit/>
          </a:bodyPr>
          <a:lstStyle/>
          <a:p>
            <a:pPr>
              <a:buClr>
                <a:srgbClr val="0070C0"/>
              </a:buClr>
            </a:pPr>
            <a:r>
              <a:rPr lang="en-US" sz="2000" b="1" dirty="0" smtClean="0"/>
              <a:t>The </a:t>
            </a:r>
            <a:r>
              <a:rPr lang="en-US" sz="2000" b="1" dirty="0"/>
              <a:t>steps </a:t>
            </a:r>
            <a:r>
              <a:rPr lang="en-US" sz="2000" dirty="0"/>
              <a:t>The diagram shows the steps.</a:t>
            </a:r>
          </a:p>
          <a:p>
            <a:pPr marL="361950" indent="-361950">
              <a:buClr>
                <a:srgbClr val="0070C0"/>
              </a:buClr>
              <a:buFont typeface="+mj-lt"/>
              <a:buAutoNum type="arabicPeriod"/>
            </a:pPr>
            <a:r>
              <a:rPr lang="en-US" sz="2000" dirty="0" smtClean="0"/>
              <a:t>Air </a:t>
            </a:r>
            <a:r>
              <a:rPr lang="en-US" sz="2000" dirty="0"/>
              <a:t>is pumped into the plant, and filtered to remove dust particles.</a:t>
            </a:r>
          </a:p>
          <a:p>
            <a:pPr marL="361950" indent="-361950">
              <a:buClr>
                <a:srgbClr val="0070C0"/>
              </a:buClr>
              <a:buFont typeface="+mj-lt"/>
              <a:buAutoNum type="arabicPeriod"/>
            </a:pPr>
            <a:r>
              <a:rPr lang="en-US" sz="2000" dirty="0" smtClean="0"/>
              <a:t>Next</a:t>
            </a:r>
            <a:r>
              <a:rPr lang="en-US" sz="2000" dirty="0"/>
              <a:t>, water </a:t>
            </a:r>
            <a:r>
              <a:rPr lang="en-US" sz="2000" dirty="0" err="1"/>
              <a:t>vapour</a:t>
            </a:r>
            <a:r>
              <a:rPr lang="en-US" sz="2000" dirty="0"/>
              <a:t>, carbon dioxide, and pollutants are removed (</a:t>
            </a:r>
            <a:r>
              <a:rPr lang="en-US" sz="2000" dirty="0" smtClean="0"/>
              <a:t>since these </a:t>
            </a:r>
            <a:r>
              <a:rPr lang="en-US" sz="2000" dirty="0"/>
              <a:t>would freeze later and block the pipes). Like this</a:t>
            </a:r>
            <a:r>
              <a:rPr lang="en-US" sz="2000" dirty="0" smtClean="0"/>
              <a:t>:</a:t>
            </a:r>
            <a:br>
              <a:rPr lang="en-US" sz="2000" dirty="0" smtClean="0"/>
            </a:br>
            <a:r>
              <a:rPr lang="en-US" sz="2000" dirty="0" smtClean="0"/>
              <a:t>– </a:t>
            </a:r>
            <a:r>
              <a:rPr lang="en-US" sz="2000" dirty="0"/>
              <a:t>First the air is cooled until the water </a:t>
            </a:r>
            <a:r>
              <a:rPr lang="en-US" sz="2000" dirty="0" err="1"/>
              <a:t>vapour</a:t>
            </a:r>
            <a:r>
              <a:rPr lang="en-US" sz="2000" dirty="0"/>
              <a:t> condenses to water</a:t>
            </a:r>
            <a:r>
              <a:rPr lang="en-US" sz="2000" dirty="0" smtClean="0"/>
              <a:t>.</a:t>
            </a:r>
            <a:br>
              <a:rPr lang="en-US" sz="2000" dirty="0" smtClean="0"/>
            </a:br>
            <a:r>
              <a:rPr lang="en-US" sz="2000" dirty="0" smtClean="0"/>
              <a:t>– </a:t>
            </a:r>
            <a:r>
              <a:rPr lang="en-US" sz="2000" dirty="0"/>
              <a:t>Then it is passed over beds of adsorbent beads to trap the </a:t>
            </a:r>
            <a:r>
              <a:rPr lang="en-US" sz="2000" dirty="0" smtClean="0"/>
              <a:t>carbon dioxide</a:t>
            </a:r>
            <a:r>
              <a:rPr lang="en-US" sz="2000" dirty="0"/>
              <a:t>, and any pollutants in it.</a:t>
            </a:r>
          </a:p>
          <a:p>
            <a:pPr marL="361950" indent="-361950">
              <a:buClr>
                <a:srgbClr val="0070C0"/>
              </a:buClr>
              <a:buFont typeface="+mj-lt"/>
              <a:buAutoNum type="arabicPeriod"/>
            </a:pPr>
            <a:r>
              <a:rPr lang="en-US" sz="2000" dirty="0" smtClean="0"/>
              <a:t>Now </a:t>
            </a:r>
            <a:r>
              <a:rPr lang="en-US" sz="2000" dirty="0"/>
              <a:t>the air is forced into a small space, or </a:t>
            </a:r>
            <a:r>
              <a:rPr lang="en-US" sz="2000" b="1" dirty="0">
                <a:solidFill>
                  <a:srgbClr val="FF0000"/>
                </a:solidFill>
              </a:rPr>
              <a:t>compressed</a:t>
            </a:r>
            <a:r>
              <a:rPr lang="en-US" sz="2000" dirty="0"/>
              <a:t>. That makes </a:t>
            </a:r>
            <a:r>
              <a:rPr lang="en-US" sz="2000" dirty="0" smtClean="0"/>
              <a:t>it hot</a:t>
            </a:r>
            <a:r>
              <a:rPr lang="en-US" sz="2000" dirty="0"/>
              <a:t>. It is cooled down again by recycling cold air, as the diagram shows.</a:t>
            </a:r>
          </a:p>
          <a:p>
            <a:pPr marL="361950" indent="-361950">
              <a:buClr>
                <a:srgbClr val="0070C0"/>
              </a:buClr>
              <a:buFont typeface="+mj-lt"/>
              <a:buAutoNum type="arabicPeriod"/>
            </a:pPr>
            <a:r>
              <a:rPr lang="en-US" sz="2000" dirty="0" smtClean="0"/>
              <a:t>The </a:t>
            </a:r>
            <a:r>
              <a:rPr lang="en-US" sz="2000" dirty="0"/>
              <a:t>cold, compressed air is passed through a jet, into a larger space. </a:t>
            </a:r>
            <a:r>
              <a:rPr lang="en-US" sz="2000" dirty="0" smtClean="0"/>
              <a:t>It expands </a:t>
            </a:r>
            <a:r>
              <a:rPr lang="en-US" sz="2000" dirty="0"/>
              <a:t>rapidly, and this makes it very </a:t>
            </a:r>
            <a:r>
              <a:rPr lang="en-US" sz="2000" dirty="0" smtClean="0"/>
              <a:t>cold.</a:t>
            </a:r>
            <a:br>
              <a:rPr lang="en-US" sz="2000" dirty="0" smtClean="0"/>
            </a:br>
            <a:r>
              <a:rPr lang="en-US" sz="2000" dirty="0" smtClean="0"/>
              <a:t>Steps </a:t>
            </a:r>
            <a:r>
              <a:rPr lang="en-US" sz="2000" dirty="0"/>
              <a:t>3 and 4 are repeated several times. The air gets colder each </a:t>
            </a:r>
            <a:r>
              <a:rPr lang="en-US" sz="2000" dirty="0" smtClean="0"/>
              <a:t>time</a:t>
            </a:r>
            <a:br>
              <a:rPr lang="en-US" sz="2000" dirty="0" smtClean="0"/>
            </a:br>
            <a:r>
              <a:rPr lang="en-US" sz="2000" dirty="0" smtClean="0"/>
              <a:t>By -200 </a:t>
            </a:r>
            <a:r>
              <a:rPr lang="en-US" sz="2000" dirty="0"/>
              <a:t>°C, it is liquid, except for neon and helium. These gases </a:t>
            </a:r>
            <a:r>
              <a:rPr lang="en-US" sz="2000" dirty="0" smtClean="0"/>
              <a:t>are removed</a:t>
            </a:r>
            <a:r>
              <a:rPr lang="en-US" sz="2000" dirty="0"/>
              <a:t>. They can be separated from each other by adsorption on charcoal.</a:t>
            </a:r>
          </a:p>
          <a:p>
            <a:pPr marL="361950" indent="-361950">
              <a:buClr>
                <a:srgbClr val="0070C0"/>
              </a:buClr>
              <a:buFont typeface="+mj-lt"/>
              <a:buAutoNum type="arabicPeriod"/>
            </a:pPr>
            <a:r>
              <a:rPr lang="en-US" sz="2000" dirty="0" smtClean="0"/>
              <a:t>The </a:t>
            </a:r>
            <a:r>
              <a:rPr lang="en-US" sz="2000" dirty="0"/>
              <a:t>liquid air is pumped into the fractionating column. There it </a:t>
            </a:r>
            <a:r>
              <a:rPr lang="en-US" sz="2000" dirty="0" smtClean="0"/>
              <a:t>is slowly </a:t>
            </a:r>
            <a:r>
              <a:rPr lang="en-US" sz="2000" dirty="0"/>
              <a:t>warmed up. The gases boil off one by one, and are collected </a:t>
            </a:r>
            <a:r>
              <a:rPr lang="en-US" sz="2000" dirty="0" smtClean="0"/>
              <a:t>in tanks </a:t>
            </a:r>
            <a:r>
              <a:rPr lang="en-US" sz="2000" dirty="0"/>
              <a:t>or cylinders. Nitrogen boils off first. Why?</a:t>
            </a:r>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212</a:t>
            </a:r>
            <a:endParaRPr lang="en-GB" sz="960" b="1" dirty="0">
              <a:latin typeface="Arial" panose="020B0604020202020204" pitchFamily="34" charset="0"/>
              <a:cs typeface="Arial" panose="020B0604020202020204" pitchFamily="34" charset="0"/>
            </a:endParaRPr>
          </a:p>
        </p:txBody>
      </p:sp>
      <p:sp>
        <p:nvSpPr>
          <p:cNvPr id="6" name="TextBox 5">
            <a:hlinkClick r:id="rId3" action="ppaction://hlinksldjump"/>
          </p:cNvPr>
          <p:cNvSpPr txBox="1"/>
          <p:nvPr/>
        </p:nvSpPr>
        <p:spPr>
          <a:xfrm>
            <a:off x="8300524" y="980728"/>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693776669"/>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15.2 – Making Use of Air</a:t>
            </a:r>
            <a:endParaRPr lang="en-GB"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212</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9513" y="1124744"/>
            <a:ext cx="2736304" cy="4360875"/>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a:ext>
            </a:extLst>
          </a:blip>
          <a:srcRect l="10110"/>
          <a:stretch/>
        </p:blipFill>
        <p:spPr>
          <a:xfrm>
            <a:off x="3034916" y="1175742"/>
            <a:ext cx="3841340" cy="2685306"/>
          </a:xfrm>
          <a:prstGeom prst="rect">
            <a:avLst/>
          </a:prstGeom>
        </p:spPr>
      </p:pic>
      <p:pic>
        <p:nvPicPr>
          <p:cNvPr id="4" name="Picture 3"/>
          <p:cNvPicPr>
            <a:picLocks noChangeAspect="1"/>
          </p:cNvPicPr>
          <p:nvPr/>
        </p:nvPicPr>
        <p:blipFill rotWithShape="1">
          <a:blip r:embed="rId5" cstate="print">
            <a:extLst>
              <a:ext uri="{28A0092B-C50C-407E-A947-70E740481C1C}">
                <a14:useLocalDpi xmlns:a14="http://schemas.microsoft.com/office/drawing/2010/main"/>
              </a:ext>
            </a:extLst>
          </a:blip>
          <a:srcRect r="13379"/>
          <a:stretch/>
        </p:blipFill>
        <p:spPr>
          <a:xfrm>
            <a:off x="5163026" y="3968022"/>
            <a:ext cx="3729454" cy="2701338"/>
          </a:xfrm>
          <a:prstGeom prst="rect">
            <a:avLst/>
          </a:prstGeom>
        </p:spPr>
      </p:pic>
      <p:sp>
        <p:nvSpPr>
          <p:cNvPr id="5" name="Rectangle 4"/>
          <p:cNvSpPr/>
          <p:nvPr/>
        </p:nvSpPr>
        <p:spPr>
          <a:xfrm>
            <a:off x="176604" y="5505919"/>
            <a:ext cx="2703980" cy="1200329"/>
          </a:xfrm>
          <a:prstGeom prst="rect">
            <a:avLst/>
          </a:prstGeom>
        </p:spPr>
        <p:txBody>
          <a:bodyPr wrap="square">
            <a:spAutoFit/>
          </a:bodyPr>
          <a:lstStyle/>
          <a:p>
            <a:pPr indent="361950">
              <a:buClr>
                <a:srgbClr val="C00000"/>
              </a:buClr>
              <a:buFontTx/>
              <a:buChar char="▲"/>
            </a:pPr>
            <a:r>
              <a:rPr lang="en-US" dirty="0">
                <a:latin typeface="FrutigerLTStd-Light"/>
              </a:rPr>
              <a:t>Liquid nitrogen is used in </a:t>
            </a:r>
            <a:r>
              <a:rPr lang="en-US" dirty="0" smtClean="0">
                <a:latin typeface="FrutigerLTStd-Light"/>
              </a:rPr>
              <a:t>medical research</a:t>
            </a:r>
            <a:r>
              <a:rPr lang="en-US" dirty="0">
                <a:latin typeface="FrutigerLTStd-Light"/>
              </a:rPr>
              <a:t>, to keep tissue samples frozen.</a:t>
            </a:r>
            <a:endParaRPr lang="en-GB" dirty="0"/>
          </a:p>
        </p:txBody>
      </p:sp>
      <p:sp>
        <p:nvSpPr>
          <p:cNvPr id="10" name="Rectangle 9"/>
          <p:cNvSpPr/>
          <p:nvPr/>
        </p:nvSpPr>
        <p:spPr>
          <a:xfrm>
            <a:off x="6968937" y="2660719"/>
            <a:ext cx="1897125" cy="1200329"/>
          </a:xfrm>
          <a:prstGeom prst="rect">
            <a:avLst/>
          </a:prstGeom>
        </p:spPr>
        <p:txBody>
          <a:bodyPr wrap="square">
            <a:spAutoFit/>
          </a:bodyPr>
          <a:lstStyle/>
          <a:p>
            <a:pPr indent="361950">
              <a:buClr>
                <a:srgbClr val="C00000"/>
              </a:buClr>
              <a:buFontTx/>
              <a:buChar char="▼"/>
            </a:pPr>
            <a:r>
              <a:rPr lang="en-US" dirty="0">
                <a:latin typeface="FrutigerLTStd-Light"/>
              </a:rPr>
              <a:t>Easy: slicing through steel with an oxy-acetylene flame.</a:t>
            </a:r>
            <a:endParaRPr lang="en-GB" dirty="0"/>
          </a:p>
        </p:txBody>
      </p:sp>
      <p:sp>
        <p:nvSpPr>
          <p:cNvPr id="11" name="Rectangle 10"/>
          <p:cNvSpPr/>
          <p:nvPr/>
        </p:nvSpPr>
        <p:spPr>
          <a:xfrm>
            <a:off x="3034916" y="3933056"/>
            <a:ext cx="2041140" cy="923330"/>
          </a:xfrm>
          <a:prstGeom prst="rect">
            <a:avLst/>
          </a:prstGeom>
        </p:spPr>
        <p:txBody>
          <a:bodyPr wrap="square">
            <a:spAutoFit/>
          </a:bodyPr>
          <a:lstStyle/>
          <a:p>
            <a:pPr indent="361950">
              <a:buClr>
                <a:srgbClr val="C00000"/>
              </a:buClr>
              <a:buFontTx/>
              <a:buChar char="▲"/>
            </a:pPr>
            <a:r>
              <a:rPr lang="en-US" dirty="0">
                <a:latin typeface="FrutigerLTStd-Light"/>
              </a:rPr>
              <a:t>An infant in an oxygen tent, to help it breathe.</a:t>
            </a:r>
            <a:endParaRPr lang="en-GB" dirty="0"/>
          </a:p>
        </p:txBody>
      </p:sp>
      <p:sp>
        <p:nvSpPr>
          <p:cNvPr id="12" name="TextBox 11">
            <a:hlinkClick r:id="rId6" action="ppaction://hlinksldjump"/>
          </p:cNvPr>
          <p:cNvSpPr txBox="1"/>
          <p:nvPr/>
        </p:nvSpPr>
        <p:spPr>
          <a:xfrm>
            <a:off x="8300524" y="105273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879215722"/>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15.2 – Making Use of Air</a:t>
            </a:r>
            <a:endParaRPr lang="en-GB" b="1" dirty="0" smtClean="0"/>
          </a:p>
        </p:txBody>
      </p:sp>
      <p:sp>
        <p:nvSpPr>
          <p:cNvPr id="34" name="Rectangle 33"/>
          <p:cNvSpPr/>
          <p:nvPr/>
        </p:nvSpPr>
        <p:spPr>
          <a:xfrm>
            <a:off x="179512" y="1124744"/>
            <a:ext cx="8712968" cy="5632311"/>
          </a:xfrm>
          <a:prstGeom prst="rect">
            <a:avLst/>
          </a:prstGeom>
        </p:spPr>
        <p:txBody>
          <a:bodyPr wrap="square">
            <a:spAutoFit/>
          </a:bodyPr>
          <a:lstStyle/>
          <a:p>
            <a:pPr marL="342900" indent="-342900">
              <a:buClr>
                <a:srgbClr val="C00000"/>
              </a:buClr>
              <a:buFont typeface="Arial" panose="020B0604020202020204" pitchFamily="34" charset="0"/>
              <a:buChar char="►"/>
            </a:pPr>
            <a:r>
              <a:rPr lang="en-US" sz="2000" b="1" dirty="0">
                <a:solidFill>
                  <a:srgbClr val="C00000"/>
                </a:solidFill>
              </a:rPr>
              <a:t>Some uses of oxygen</a:t>
            </a:r>
          </a:p>
          <a:p>
            <a:pPr marL="723900" indent="-342900">
              <a:buClr>
                <a:srgbClr val="C00000"/>
              </a:buClr>
              <a:buFont typeface="Wingdings" panose="05000000000000000000" pitchFamily="2" charset="2"/>
              <a:buChar char="§"/>
            </a:pPr>
            <a:r>
              <a:rPr lang="en-US" sz="2000" dirty="0" smtClean="0"/>
              <a:t>Planes </a:t>
            </a:r>
            <a:r>
              <a:rPr lang="en-US" sz="2000" dirty="0"/>
              <a:t>carry oxygen supplies. So do divers and astronauts.</a:t>
            </a:r>
          </a:p>
          <a:p>
            <a:pPr marL="723900" indent="-342900">
              <a:buClr>
                <a:srgbClr val="C00000"/>
              </a:buClr>
              <a:buFont typeface="Wingdings" panose="05000000000000000000" pitchFamily="2" charset="2"/>
              <a:buChar char="§"/>
            </a:pPr>
            <a:r>
              <a:rPr lang="en-US" sz="2000" dirty="0" smtClean="0"/>
              <a:t>In </a:t>
            </a:r>
            <a:r>
              <a:rPr lang="en-US" sz="2000" dirty="0"/>
              <a:t>hospitals, patients with breathing problems are given </a:t>
            </a:r>
            <a:r>
              <a:rPr lang="en-US" sz="2000" dirty="0" smtClean="0"/>
              <a:t>oxygen through </a:t>
            </a:r>
            <a:r>
              <a:rPr lang="en-US" sz="2000" dirty="0"/>
              <a:t>an </a:t>
            </a:r>
            <a:r>
              <a:rPr lang="en-US" sz="2000" b="1" dirty="0">
                <a:solidFill>
                  <a:srgbClr val="FF0000"/>
                </a:solidFill>
              </a:rPr>
              <a:t>oxygen mask</a:t>
            </a:r>
            <a:r>
              <a:rPr lang="en-US" sz="2000" dirty="0"/>
              <a:t>, or in an </a:t>
            </a:r>
            <a:r>
              <a:rPr lang="en-US" sz="2000" b="1" dirty="0">
                <a:solidFill>
                  <a:srgbClr val="FF0000"/>
                </a:solidFill>
              </a:rPr>
              <a:t>oxygen tent</a:t>
            </a:r>
            <a:r>
              <a:rPr lang="en-US" sz="2000" dirty="0"/>
              <a:t>. This is a plastic </a:t>
            </a:r>
            <a:r>
              <a:rPr lang="en-US" sz="2000" dirty="0" smtClean="0"/>
              <a:t>tent that </a:t>
            </a:r>
            <a:r>
              <a:rPr lang="en-US" sz="2000" dirty="0"/>
              <a:t>fits over the bed. Oxygen-rich air is pumped into it.</a:t>
            </a:r>
          </a:p>
          <a:p>
            <a:pPr marL="723900" indent="-342900">
              <a:buClr>
                <a:srgbClr val="C00000"/>
              </a:buClr>
              <a:buFont typeface="Wingdings" panose="05000000000000000000" pitchFamily="2" charset="2"/>
              <a:buChar char="§"/>
            </a:pPr>
            <a:r>
              <a:rPr lang="en-US" sz="2000" dirty="0" smtClean="0"/>
              <a:t>In </a:t>
            </a:r>
            <a:r>
              <a:rPr lang="en-US" sz="2000" dirty="0"/>
              <a:t>steel works, oxygen is used in converting the impure iron </a:t>
            </a:r>
            <a:r>
              <a:rPr lang="en-US" sz="2000" dirty="0" smtClean="0"/>
              <a:t>from the </a:t>
            </a:r>
            <a:r>
              <a:rPr lang="en-US" sz="2000" dirty="0"/>
              <a:t>blast furnace into steels. See page 205.</a:t>
            </a:r>
          </a:p>
          <a:p>
            <a:pPr marL="723900" indent="-342900">
              <a:buClr>
                <a:srgbClr val="C00000"/>
              </a:buClr>
              <a:buFont typeface="Wingdings" panose="05000000000000000000" pitchFamily="2" charset="2"/>
              <a:buChar char="§"/>
            </a:pPr>
            <a:r>
              <a:rPr lang="en-US" sz="2000" dirty="0" smtClean="0"/>
              <a:t>A </a:t>
            </a:r>
            <a:r>
              <a:rPr lang="en-US" sz="2000" dirty="0"/>
              <a:t>mixture of oxygen and the gas </a:t>
            </a:r>
            <a:r>
              <a:rPr lang="en-US" sz="2000" b="1" dirty="0">
                <a:solidFill>
                  <a:srgbClr val="FF0000"/>
                </a:solidFill>
              </a:rPr>
              <a:t>acetylene (C</a:t>
            </a:r>
            <a:r>
              <a:rPr lang="en-US" sz="2000" b="1" baseline="-25000" dirty="0">
                <a:solidFill>
                  <a:srgbClr val="FF0000"/>
                </a:solidFill>
              </a:rPr>
              <a:t>2</a:t>
            </a:r>
            <a:r>
              <a:rPr lang="en-US" sz="2000" b="1" dirty="0">
                <a:solidFill>
                  <a:srgbClr val="FF0000"/>
                </a:solidFill>
              </a:rPr>
              <a:t>H</a:t>
            </a:r>
            <a:r>
              <a:rPr lang="en-US" sz="2000" b="1" baseline="-25000" dirty="0">
                <a:solidFill>
                  <a:srgbClr val="FF0000"/>
                </a:solidFill>
              </a:rPr>
              <a:t>2</a:t>
            </a:r>
            <a:r>
              <a:rPr lang="en-US" sz="2000" b="1" dirty="0">
                <a:solidFill>
                  <a:srgbClr val="FF0000"/>
                </a:solidFill>
              </a:rPr>
              <a:t>)</a:t>
            </a:r>
            <a:r>
              <a:rPr lang="en-US" sz="2000" dirty="0"/>
              <a:t> is used as the </a:t>
            </a:r>
            <a:r>
              <a:rPr lang="en-US" sz="2000" dirty="0" smtClean="0"/>
              <a:t>fuel in </a:t>
            </a:r>
            <a:r>
              <a:rPr lang="en-US" sz="2000" b="1" dirty="0">
                <a:solidFill>
                  <a:srgbClr val="FF0000"/>
                </a:solidFill>
              </a:rPr>
              <a:t>oxy-acetylene torches </a:t>
            </a:r>
            <a:r>
              <a:rPr lang="en-US" sz="2000" dirty="0"/>
              <a:t>for cutting and welding metal. When </a:t>
            </a:r>
            <a:r>
              <a:rPr lang="en-US" sz="2000" dirty="0" smtClean="0"/>
              <a:t>this gas </a:t>
            </a:r>
            <a:r>
              <a:rPr lang="en-US" sz="2000" dirty="0"/>
              <a:t>mixture burns, the flame can reach </a:t>
            </a:r>
            <a:r>
              <a:rPr lang="en-US" sz="2000" dirty="0" smtClean="0"/>
              <a:t>6000°C</a:t>
            </a:r>
            <a:r>
              <a:rPr lang="en-US" sz="2000" dirty="0"/>
              <a:t>. Steel melts at </a:t>
            </a:r>
            <a:r>
              <a:rPr lang="en-US" sz="2000" dirty="0" smtClean="0"/>
              <a:t>around 3150°C</a:t>
            </a:r>
            <a:r>
              <a:rPr lang="en-US" sz="2000" dirty="0"/>
              <a:t>, so the flame cuts through it by melting it.</a:t>
            </a:r>
          </a:p>
          <a:p>
            <a:pPr marL="342900" indent="-342900">
              <a:buClr>
                <a:srgbClr val="C00000"/>
              </a:buClr>
              <a:buFont typeface="Arial" panose="020B0604020202020204" pitchFamily="34" charset="0"/>
              <a:buChar char="►"/>
            </a:pPr>
            <a:r>
              <a:rPr lang="en-US" sz="2000" b="1" dirty="0">
                <a:solidFill>
                  <a:srgbClr val="C00000"/>
                </a:solidFill>
              </a:rPr>
              <a:t>Some uses of nitrogen</a:t>
            </a:r>
          </a:p>
          <a:p>
            <a:pPr marL="723900" indent="-361950">
              <a:buClr>
                <a:srgbClr val="C00000"/>
              </a:buClr>
              <a:buFont typeface="Wingdings" panose="05000000000000000000" pitchFamily="2" charset="2"/>
              <a:buChar char="§"/>
            </a:pPr>
            <a:r>
              <a:rPr lang="en-US" sz="2000" dirty="0" smtClean="0"/>
              <a:t>Liquid </a:t>
            </a:r>
            <a:r>
              <a:rPr lang="en-US" sz="2000" dirty="0"/>
              <a:t>nitrogen is very cold. (It boils at 2196 °C.) So it is used to </a:t>
            </a:r>
            <a:r>
              <a:rPr lang="en-US" sz="2000" dirty="0" smtClean="0"/>
              <a:t>quick-freeze food </a:t>
            </a:r>
            <a:r>
              <a:rPr lang="en-US" sz="2000" dirty="0"/>
              <a:t>in food factories, and to freeze liquid in cracked pipes </a:t>
            </a:r>
            <a:r>
              <a:rPr lang="en-US" sz="2000" dirty="0" smtClean="0"/>
              <a:t>before repairing </a:t>
            </a:r>
            <a:r>
              <a:rPr lang="en-US" sz="2000" dirty="0"/>
              <a:t>them. It is also used in hospitals to store tissue samples.</a:t>
            </a:r>
          </a:p>
          <a:p>
            <a:pPr marL="723900" indent="-361950">
              <a:buClr>
                <a:srgbClr val="C00000"/>
              </a:buClr>
              <a:buFont typeface="Wingdings" panose="05000000000000000000" pitchFamily="2" charset="2"/>
              <a:buChar char="§"/>
            </a:pPr>
            <a:r>
              <a:rPr lang="en-US" sz="2000" dirty="0" smtClean="0"/>
              <a:t>Nitrogen </a:t>
            </a:r>
            <a:r>
              <a:rPr lang="en-US" sz="2000" dirty="0"/>
              <a:t>is unreactive. So it is flushed through food packaging </a:t>
            </a:r>
            <a:r>
              <a:rPr lang="en-US" sz="2000" dirty="0" smtClean="0"/>
              <a:t>to remove </a:t>
            </a:r>
            <a:r>
              <a:rPr lang="en-US" sz="2000" dirty="0"/>
              <a:t>oxygen and keep the food fresh. (Oxygen helps decay.)</a:t>
            </a:r>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213</a:t>
            </a:r>
            <a:endParaRPr lang="en-GB" sz="960" b="1" dirty="0">
              <a:latin typeface="Arial" panose="020B0604020202020204" pitchFamily="34" charset="0"/>
              <a:cs typeface="Arial" panose="020B0604020202020204" pitchFamily="34" charset="0"/>
            </a:endParaRPr>
          </a:p>
        </p:txBody>
      </p:sp>
      <p:sp>
        <p:nvSpPr>
          <p:cNvPr id="5" name="TextBox 4">
            <a:hlinkClick r:id="rId3" action="ppaction://hlinksldjump"/>
          </p:cNvPr>
          <p:cNvSpPr txBox="1"/>
          <p:nvPr/>
        </p:nvSpPr>
        <p:spPr>
          <a:xfrm>
            <a:off x="8300524" y="105273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709263177"/>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15.2 – Making Use of Air</a:t>
            </a:r>
            <a:endParaRPr lang="en-GB" b="1" dirty="0" smtClean="0"/>
          </a:p>
        </p:txBody>
      </p:sp>
      <p:sp>
        <p:nvSpPr>
          <p:cNvPr id="34" name="Rectangle 33"/>
          <p:cNvSpPr/>
          <p:nvPr/>
        </p:nvSpPr>
        <p:spPr>
          <a:xfrm>
            <a:off x="179512" y="1124744"/>
            <a:ext cx="6696744" cy="5466112"/>
          </a:xfrm>
          <a:prstGeom prst="rect">
            <a:avLst/>
          </a:prstGeom>
        </p:spPr>
        <p:txBody>
          <a:bodyPr wrap="square">
            <a:spAutoFit/>
          </a:bodyPr>
          <a:lstStyle/>
          <a:p>
            <a:pPr marL="342900" indent="-342900">
              <a:buClr>
                <a:srgbClr val="C00000"/>
              </a:buClr>
              <a:buSzPct val="89000"/>
              <a:buFont typeface="Arial" panose="020B0604020202020204" pitchFamily="34" charset="0"/>
              <a:buChar char="►"/>
            </a:pPr>
            <a:r>
              <a:rPr lang="en-US" sz="1940" b="1" dirty="0" smtClean="0">
                <a:solidFill>
                  <a:srgbClr val="C00000"/>
                </a:solidFill>
              </a:rPr>
              <a:t>Some </a:t>
            </a:r>
            <a:r>
              <a:rPr lang="en-US" sz="1940" b="1" dirty="0">
                <a:solidFill>
                  <a:srgbClr val="C00000"/>
                </a:solidFill>
              </a:rPr>
              <a:t>uses of nitrogen</a:t>
            </a:r>
          </a:p>
          <a:p>
            <a:pPr marL="534988" indent="-276225">
              <a:buClr>
                <a:srgbClr val="C00000"/>
              </a:buClr>
              <a:buFont typeface="Wingdings" panose="05000000000000000000" pitchFamily="2" charset="2"/>
              <a:buChar char="§"/>
            </a:pPr>
            <a:r>
              <a:rPr lang="en-US" sz="1940" dirty="0" smtClean="0"/>
              <a:t>Liquid </a:t>
            </a:r>
            <a:r>
              <a:rPr lang="en-US" sz="1940" dirty="0"/>
              <a:t>nitrogen is very cold. (It boils at 2196 °C.) So it is used to </a:t>
            </a:r>
            <a:r>
              <a:rPr lang="en-US" sz="1940" dirty="0" smtClean="0"/>
              <a:t>quick-freeze food </a:t>
            </a:r>
            <a:r>
              <a:rPr lang="en-US" sz="1940" dirty="0"/>
              <a:t>in food factories, and to freeze liquid in cracked pipes </a:t>
            </a:r>
            <a:r>
              <a:rPr lang="en-US" sz="1940" dirty="0" smtClean="0"/>
              <a:t>before repairing </a:t>
            </a:r>
            <a:r>
              <a:rPr lang="en-US" sz="1940" dirty="0"/>
              <a:t>them. It is also used in hospitals to store tissue samples.</a:t>
            </a:r>
          </a:p>
          <a:p>
            <a:pPr marL="534988" indent="-276225">
              <a:buClr>
                <a:srgbClr val="C00000"/>
              </a:buClr>
              <a:buFont typeface="Wingdings" panose="05000000000000000000" pitchFamily="2" charset="2"/>
              <a:buChar char="§"/>
            </a:pPr>
            <a:r>
              <a:rPr lang="en-US" sz="1940" dirty="0" smtClean="0"/>
              <a:t>Nitrogen </a:t>
            </a:r>
            <a:r>
              <a:rPr lang="en-US" sz="1940" dirty="0"/>
              <a:t>is unreactive. So it is flushed through food packaging </a:t>
            </a:r>
            <a:r>
              <a:rPr lang="en-US" sz="1940" dirty="0" smtClean="0"/>
              <a:t>to remove </a:t>
            </a:r>
            <a:r>
              <a:rPr lang="en-US" sz="1940" dirty="0"/>
              <a:t>oxygen and keep the food fresh. (Oxygen helps decay</a:t>
            </a:r>
            <a:r>
              <a:rPr lang="en-US" sz="1940" dirty="0" smtClean="0"/>
              <a:t>.)</a:t>
            </a:r>
          </a:p>
          <a:p>
            <a:pPr marL="361950" indent="-361950">
              <a:buClr>
                <a:srgbClr val="C00000"/>
              </a:buClr>
              <a:buSzPct val="89000"/>
              <a:buFont typeface="Arial" panose="020B0604020202020204" pitchFamily="34" charset="0"/>
              <a:buChar char="►"/>
            </a:pPr>
            <a:r>
              <a:rPr lang="en-US" sz="1940" b="1" dirty="0">
                <a:solidFill>
                  <a:srgbClr val="C00000"/>
                </a:solidFill>
              </a:rPr>
              <a:t>Some uses of the noble </a:t>
            </a:r>
            <a:r>
              <a:rPr lang="en-US" sz="1940" b="1" dirty="0" smtClean="0">
                <a:solidFill>
                  <a:srgbClr val="C00000"/>
                </a:solidFill>
              </a:rPr>
              <a:t>gases</a:t>
            </a:r>
            <a:br>
              <a:rPr lang="en-US" sz="1940" b="1" dirty="0" smtClean="0">
                <a:solidFill>
                  <a:srgbClr val="C00000"/>
                </a:solidFill>
              </a:rPr>
            </a:br>
            <a:r>
              <a:rPr lang="en-US" sz="1940" dirty="0" smtClean="0"/>
              <a:t>The </a:t>
            </a:r>
            <a:r>
              <a:rPr lang="en-US" sz="1940" dirty="0"/>
              <a:t>noble gases are unreactive or inert. This leads to many uses.</a:t>
            </a:r>
          </a:p>
          <a:p>
            <a:pPr marL="534988" indent="-276225">
              <a:buClr>
                <a:srgbClr val="C00000"/>
              </a:buClr>
              <a:buFont typeface="Wingdings" panose="05000000000000000000" pitchFamily="2" charset="2"/>
              <a:buChar char="§"/>
            </a:pPr>
            <a:r>
              <a:rPr lang="en-US" sz="1940" dirty="0" smtClean="0"/>
              <a:t>Argon </a:t>
            </a:r>
            <a:r>
              <a:rPr lang="en-US" sz="1940" dirty="0"/>
              <a:t>provides the inert atmosphere in ordinary tungsten light bulbs</a:t>
            </a:r>
            <a:r>
              <a:rPr lang="en-US" sz="1940" dirty="0" smtClean="0"/>
              <a:t>. (</a:t>
            </a:r>
            <a:r>
              <a:rPr lang="en-US" sz="1940" dirty="0"/>
              <a:t>In air, the tungsten filament would quickly burn away.)</a:t>
            </a:r>
          </a:p>
          <a:p>
            <a:pPr marL="534988" indent="-276225">
              <a:buClr>
                <a:srgbClr val="C00000"/>
              </a:buClr>
              <a:buFont typeface="Wingdings" panose="05000000000000000000" pitchFamily="2" charset="2"/>
              <a:buChar char="§"/>
            </a:pPr>
            <a:r>
              <a:rPr lang="en-US" sz="1940" dirty="0" smtClean="0"/>
              <a:t>Neon </a:t>
            </a:r>
            <a:r>
              <a:rPr lang="en-US" sz="1940" dirty="0"/>
              <a:t>is used in advertising signs because it glows red when a current </a:t>
            </a:r>
            <a:r>
              <a:rPr lang="en-US" sz="1940" dirty="0" smtClean="0"/>
              <a:t>is passed </a:t>
            </a:r>
            <a:r>
              <a:rPr lang="en-US" sz="1940" dirty="0"/>
              <a:t>through it.</a:t>
            </a:r>
          </a:p>
          <a:p>
            <a:pPr marL="534988" indent="-276225">
              <a:buClr>
                <a:srgbClr val="C00000"/>
              </a:buClr>
              <a:buFont typeface="Wingdings" panose="05000000000000000000" pitchFamily="2" charset="2"/>
              <a:buChar char="§"/>
            </a:pPr>
            <a:r>
              <a:rPr lang="en-US" sz="1940" dirty="0" smtClean="0"/>
              <a:t>Helium </a:t>
            </a:r>
            <a:r>
              <a:rPr lang="en-US" sz="1940" dirty="0"/>
              <a:t>is used to fill balloons, since it is very light, and </a:t>
            </a:r>
            <a:r>
              <a:rPr lang="en-US" sz="1940" dirty="0" smtClean="0"/>
              <a:t>safe. For further </a:t>
            </a:r>
            <a:r>
              <a:rPr lang="en-US" sz="1940" dirty="0"/>
              <a:t>examples of their uses, see page 173.</a:t>
            </a:r>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213</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76256" y="1124745"/>
            <a:ext cx="2016296" cy="2906970"/>
          </a:xfrm>
          <a:prstGeom prst="rect">
            <a:avLst/>
          </a:prstGeom>
        </p:spPr>
      </p:pic>
      <p:sp>
        <p:nvSpPr>
          <p:cNvPr id="3" name="Rectangle 2"/>
          <p:cNvSpPr/>
          <p:nvPr/>
        </p:nvSpPr>
        <p:spPr>
          <a:xfrm>
            <a:off x="6876256" y="4103724"/>
            <a:ext cx="2016296" cy="2031325"/>
          </a:xfrm>
          <a:prstGeom prst="rect">
            <a:avLst/>
          </a:prstGeom>
        </p:spPr>
        <p:txBody>
          <a:bodyPr wrap="square">
            <a:spAutoFit/>
          </a:bodyPr>
          <a:lstStyle/>
          <a:p>
            <a:pPr indent="361950">
              <a:buClr>
                <a:srgbClr val="C00000"/>
              </a:buClr>
              <a:buSzPct val="89000"/>
              <a:buFont typeface="Arial" panose="020B0604020202020204" pitchFamily="34" charset="0"/>
              <a:buChar char="▲"/>
            </a:pPr>
            <a:r>
              <a:rPr lang="en-US" dirty="0"/>
              <a:t>Frozen food on sale. In the </a:t>
            </a:r>
            <a:r>
              <a:rPr lang="en-US" dirty="0" smtClean="0"/>
              <a:t>frozen food factory</a:t>
            </a:r>
            <a:r>
              <a:rPr lang="en-US" dirty="0"/>
              <a:t>, food is dipped into </a:t>
            </a:r>
            <a:r>
              <a:rPr lang="en-US" dirty="0" smtClean="0"/>
              <a:t>liquid nitrogen </a:t>
            </a:r>
            <a:r>
              <a:rPr lang="en-US" dirty="0"/>
              <a:t>to quick-freeze it.</a:t>
            </a:r>
            <a:endParaRPr lang="en-GB" dirty="0"/>
          </a:p>
        </p:txBody>
      </p:sp>
      <p:sp>
        <p:nvSpPr>
          <p:cNvPr id="7" name="TextBox 6">
            <a:hlinkClick r:id="rId4" action="ppaction://hlinksldjump"/>
          </p:cNvPr>
          <p:cNvSpPr txBox="1"/>
          <p:nvPr/>
        </p:nvSpPr>
        <p:spPr>
          <a:xfrm>
            <a:off x="8300524" y="5910371"/>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929223450"/>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15.2 – Making Use of Air</a:t>
            </a:r>
            <a:endParaRPr lang="en-GB" sz="3800"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213</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25899"/>
            <a:ext cx="8699936" cy="5493812"/>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tabLst>
                <a:tab pos="812800" algn="l"/>
                <a:tab pos="4300538" algn="l"/>
              </a:tabLst>
            </a:pPr>
            <a:r>
              <a:rPr lang="en-US" sz="2700" dirty="0" smtClean="0"/>
              <a:t>In </a:t>
            </a:r>
            <a:r>
              <a:rPr lang="en-US" sz="2700" dirty="0"/>
              <a:t>the separation of air into its </a:t>
            </a:r>
            <a:r>
              <a:rPr lang="en-US" sz="2700" dirty="0" smtClean="0"/>
              <a:t>gases:</a:t>
            </a:r>
            <a:br>
              <a:rPr lang="en-US" sz="2700" dirty="0" smtClean="0"/>
            </a:br>
            <a:r>
              <a:rPr lang="en-US" sz="2700" b="1" dirty="0" smtClean="0"/>
              <a:t>a</a:t>
            </a:r>
            <a:r>
              <a:rPr lang="en-US" sz="2700" dirty="0" smtClean="0"/>
              <a:t> </a:t>
            </a:r>
            <a:r>
              <a:rPr lang="en-US" sz="2700" dirty="0"/>
              <a:t>why is the air compressed and then </a:t>
            </a:r>
            <a:r>
              <a:rPr lang="en-US" sz="2700" dirty="0" smtClean="0"/>
              <a:t>expanded?</a:t>
            </a:r>
            <a:br>
              <a:rPr lang="en-US" sz="2700" dirty="0" smtClean="0"/>
            </a:br>
            <a:r>
              <a:rPr lang="en-US" sz="2700" b="1" dirty="0" smtClean="0"/>
              <a:t>b</a:t>
            </a:r>
            <a:r>
              <a:rPr lang="en-US" sz="2700" dirty="0" smtClean="0"/>
              <a:t> </a:t>
            </a:r>
            <a:r>
              <a:rPr lang="en-US" sz="2700" dirty="0"/>
              <a:t>why is argon obtained before </a:t>
            </a:r>
            <a:r>
              <a:rPr lang="en-US" sz="2700" dirty="0" smtClean="0"/>
              <a:t>oxygen?</a:t>
            </a:r>
            <a:br>
              <a:rPr lang="en-US" sz="2700" dirty="0" smtClean="0"/>
            </a:br>
            <a:r>
              <a:rPr lang="en-US" sz="2700" b="1" dirty="0" smtClean="0"/>
              <a:t>c</a:t>
            </a:r>
            <a:r>
              <a:rPr lang="en-US" sz="2700" dirty="0" smtClean="0"/>
              <a:t> </a:t>
            </a:r>
            <a:r>
              <a:rPr lang="en-US" sz="2700" dirty="0"/>
              <a:t>what do you think is the biggest expense? Explain.</a:t>
            </a:r>
          </a:p>
          <a:p>
            <a:pPr marL="457200" indent="-457200">
              <a:buClr>
                <a:srgbClr val="0070C0"/>
              </a:buClr>
              <a:buFont typeface="+mj-lt"/>
              <a:buAutoNum type="arabicPeriod"/>
              <a:tabLst>
                <a:tab pos="812800" algn="l"/>
                <a:tab pos="4300538" algn="l"/>
              </a:tabLst>
            </a:pPr>
            <a:r>
              <a:rPr lang="en-US" sz="2700" dirty="0" smtClean="0"/>
              <a:t>Give </a:t>
            </a:r>
            <a:r>
              <a:rPr lang="en-US" sz="2700" dirty="0"/>
              <a:t>two uses of oxygen gas.</a:t>
            </a:r>
          </a:p>
          <a:p>
            <a:pPr marL="457200" indent="-457200">
              <a:buClr>
                <a:srgbClr val="0070C0"/>
              </a:buClr>
              <a:buFont typeface="+mj-lt"/>
              <a:buAutoNum type="arabicPeriod"/>
              <a:tabLst>
                <a:tab pos="812800" algn="l"/>
                <a:tab pos="4300538" algn="l"/>
              </a:tabLst>
            </a:pPr>
            <a:r>
              <a:rPr lang="en-US" sz="2700" dirty="0" smtClean="0"/>
              <a:t>A </a:t>
            </a:r>
            <a:r>
              <a:rPr lang="en-US" sz="2700" dirty="0"/>
              <a:t>mixture of oxygen and acetylene burns with a </a:t>
            </a:r>
            <a:r>
              <a:rPr lang="en-US" sz="2700" dirty="0" smtClean="0"/>
              <a:t>much hotter </a:t>
            </a:r>
            <a:r>
              <a:rPr lang="en-US" sz="2700" dirty="0"/>
              <a:t>flame than a mixture of air and acetylene. Why?</a:t>
            </a:r>
          </a:p>
          <a:p>
            <a:pPr marL="457200" indent="-457200">
              <a:buClr>
                <a:srgbClr val="0070C0"/>
              </a:buClr>
              <a:buFont typeface="+mj-lt"/>
              <a:buAutoNum type="arabicPeriod"/>
              <a:tabLst>
                <a:tab pos="812800" algn="l"/>
                <a:tab pos="4300538" algn="l"/>
              </a:tabLst>
            </a:pPr>
            <a:r>
              <a:rPr lang="en-US" sz="2700" dirty="0" smtClean="0"/>
              <a:t>Nitrogen </a:t>
            </a:r>
            <a:r>
              <a:rPr lang="en-US" sz="2700" dirty="0"/>
              <a:t>is used to keep food frozen during </a:t>
            </a:r>
            <a:r>
              <a:rPr lang="en-US" sz="2700" dirty="0" smtClean="0"/>
              <a:t>transportation.</a:t>
            </a:r>
            <a:br>
              <a:rPr lang="en-US" sz="2700" dirty="0" smtClean="0"/>
            </a:br>
            <a:r>
              <a:rPr lang="en-US" sz="2700" dirty="0" smtClean="0"/>
              <a:t>Which </a:t>
            </a:r>
            <a:r>
              <a:rPr lang="en-US" sz="2700" dirty="0"/>
              <a:t>properties make it suitable for this?</a:t>
            </a:r>
          </a:p>
          <a:p>
            <a:pPr marL="457200" indent="-457200">
              <a:buClr>
                <a:srgbClr val="0070C0"/>
              </a:buClr>
              <a:buFont typeface="+mj-lt"/>
              <a:buAutoNum type="arabicPeriod"/>
              <a:tabLst>
                <a:tab pos="812800" algn="l"/>
                <a:tab pos="4300538" algn="l"/>
              </a:tabLst>
            </a:pPr>
            <a:r>
              <a:rPr lang="en-US" sz="2700" dirty="0" smtClean="0"/>
              <a:t>Give </a:t>
            </a:r>
            <a:r>
              <a:rPr lang="en-US" sz="2700" dirty="0"/>
              <a:t>three uses for noble gases. (Check page 173 too.)</a:t>
            </a:r>
          </a:p>
        </p:txBody>
      </p:sp>
      <p:sp>
        <p:nvSpPr>
          <p:cNvPr id="11" name="TextBox 10">
            <a:hlinkClick r:id="rId3" action="ppaction://hlinkfile"/>
          </p:cNvPr>
          <p:cNvSpPr txBox="1"/>
          <p:nvPr/>
        </p:nvSpPr>
        <p:spPr>
          <a:xfrm>
            <a:off x="8318076" y="3162960"/>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2" name="Oval 11"/>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244408" y="396615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63726696"/>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15.3 – Pollution Alert!</a:t>
            </a:r>
            <a:endParaRPr lang="en-GB" b="1" dirty="0" smtClean="0"/>
          </a:p>
        </p:txBody>
      </p:sp>
      <p:sp>
        <p:nvSpPr>
          <p:cNvPr id="34" name="Rectangle 33"/>
          <p:cNvSpPr/>
          <p:nvPr/>
        </p:nvSpPr>
        <p:spPr>
          <a:xfrm>
            <a:off x="179512" y="1124744"/>
            <a:ext cx="6048672" cy="5586145"/>
          </a:xfrm>
          <a:prstGeom prst="rect">
            <a:avLst/>
          </a:prstGeom>
        </p:spPr>
        <p:txBody>
          <a:bodyPr wrap="square">
            <a:spAutoFit/>
          </a:bodyPr>
          <a:lstStyle/>
          <a:p>
            <a:pPr>
              <a:buClr>
                <a:srgbClr val="C00000"/>
              </a:buClr>
              <a:buSzPct val="89000"/>
            </a:pPr>
            <a:r>
              <a:rPr lang="en-US" sz="2100" b="1" dirty="0">
                <a:solidFill>
                  <a:srgbClr val="C00000"/>
                </a:solidFill>
              </a:rPr>
              <a:t>The air: a dump for waste gases</a:t>
            </a:r>
          </a:p>
          <a:p>
            <a:pPr marL="342900" indent="-342900">
              <a:buClr>
                <a:srgbClr val="C00000"/>
              </a:buClr>
              <a:buSzPct val="89000"/>
              <a:buFont typeface="Arial" panose="020B0604020202020204" pitchFamily="34" charset="0"/>
              <a:buChar char="►"/>
            </a:pPr>
            <a:r>
              <a:rPr lang="en-US" sz="2100" dirty="0"/>
              <a:t>Everyone likes clean fresh air. But every year we pump billions of </a:t>
            </a:r>
            <a:r>
              <a:rPr lang="en-US" sz="2100" dirty="0" err="1" smtClean="0"/>
              <a:t>tonnes</a:t>
            </a:r>
            <a:r>
              <a:rPr lang="en-US" sz="2100" dirty="0" smtClean="0"/>
              <a:t> of </a:t>
            </a:r>
            <a:r>
              <a:rPr lang="en-US" sz="2100" dirty="0"/>
              <a:t>harmful gases into the air. Most come from burning fossil fuels.</a:t>
            </a:r>
          </a:p>
          <a:p>
            <a:pPr>
              <a:buClr>
                <a:srgbClr val="C00000"/>
              </a:buClr>
              <a:buSzPct val="89000"/>
            </a:pPr>
            <a:r>
              <a:rPr lang="en-US" sz="2100" b="1" dirty="0">
                <a:solidFill>
                  <a:srgbClr val="C00000"/>
                </a:solidFill>
              </a:rPr>
              <a:t>The fossil fuels</a:t>
            </a:r>
          </a:p>
          <a:p>
            <a:pPr marL="342900" indent="-342900">
              <a:buClr>
                <a:srgbClr val="C00000"/>
              </a:buClr>
              <a:buSzPct val="89000"/>
              <a:buFont typeface="Arial" panose="020B0604020202020204" pitchFamily="34" charset="0"/>
              <a:buChar char="►"/>
            </a:pPr>
            <a:r>
              <a:rPr lang="en-US" sz="2100" dirty="0"/>
              <a:t>These are </a:t>
            </a:r>
            <a:r>
              <a:rPr lang="en-US" sz="2100" b="1" dirty="0">
                <a:solidFill>
                  <a:srgbClr val="FF0000"/>
                </a:solidFill>
              </a:rPr>
              <a:t>coal, petroleum </a:t>
            </a:r>
            <a:r>
              <a:rPr lang="en-US" sz="2100" dirty="0"/>
              <a:t>(or </a:t>
            </a:r>
            <a:r>
              <a:rPr lang="en-US" sz="2100" b="1" dirty="0">
                <a:solidFill>
                  <a:srgbClr val="FF0000"/>
                </a:solidFill>
              </a:rPr>
              <a:t>crude oil</a:t>
            </a:r>
            <a:r>
              <a:rPr lang="en-US" sz="2100" dirty="0"/>
              <a:t>) and </a:t>
            </a:r>
            <a:r>
              <a:rPr lang="en-US" sz="2100" b="1" dirty="0">
                <a:solidFill>
                  <a:srgbClr val="FF0000"/>
                </a:solidFill>
              </a:rPr>
              <a:t>natural gas</a:t>
            </a:r>
            <a:r>
              <a:rPr lang="en-US" sz="2100" dirty="0"/>
              <a:t>.</a:t>
            </a:r>
          </a:p>
          <a:p>
            <a:pPr marL="342900" indent="-342900">
              <a:buClr>
                <a:srgbClr val="C00000"/>
              </a:buClr>
              <a:buSzPct val="89000"/>
              <a:buFont typeface="Arial" panose="020B0604020202020204" pitchFamily="34" charset="0"/>
              <a:buChar char="►"/>
            </a:pPr>
            <a:r>
              <a:rPr lang="en-US" sz="2100" dirty="0"/>
              <a:t>Natural gas is mainly methane, CH</a:t>
            </a:r>
            <a:r>
              <a:rPr lang="en-US" sz="2100" baseline="-25000" dirty="0"/>
              <a:t>4</a:t>
            </a:r>
            <a:r>
              <a:rPr lang="en-US" sz="2100" dirty="0"/>
              <a:t>. Coal and petroleum are </a:t>
            </a:r>
            <a:r>
              <a:rPr lang="en-US" sz="2100" dirty="0" smtClean="0"/>
              <a:t>mixtures of </a:t>
            </a:r>
            <a:r>
              <a:rPr lang="en-US" sz="2100" dirty="0"/>
              <a:t>many compounds. Most are </a:t>
            </a:r>
            <a:r>
              <a:rPr lang="en-US" sz="2100" b="1" dirty="0">
                <a:solidFill>
                  <a:srgbClr val="FF0000"/>
                </a:solidFill>
              </a:rPr>
              <a:t>hydrocarbons</a:t>
            </a:r>
            <a:r>
              <a:rPr lang="en-US" sz="2100" dirty="0">
                <a:solidFill>
                  <a:srgbClr val="FF0000"/>
                </a:solidFill>
              </a:rPr>
              <a:t> </a:t>
            </a:r>
            <a:r>
              <a:rPr lang="en-US" sz="2100" dirty="0"/>
              <a:t>– they contain only </a:t>
            </a:r>
            <a:r>
              <a:rPr lang="en-US" sz="2100" dirty="0" smtClean="0"/>
              <a:t>carbon and </a:t>
            </a:r>
            <a:r>
              <a:rPr lang="en-US" sz="2100" dirty="0"/>
              <a:t>hydrogen. But some contain other elements, such as sulfur.</a:t>
            </a:r>
          </a:p>
          <a:p>
            <a:pPr marL="342900" indent="-342900">
              <a:buClr>
                <a:srgbClr val="C00000"/>
              </a:buClr>
              <a:buSzPct val="89000"/>
              <a:buFont typeface="Arial" panose="020B0604020202020204" pitchFamily="34" charset="0"/>
              <a:buChar char="►"/>
            </a:pPr>
            <a:r>
              <a:rPr lang="en-US" sz="2100" dirty="0"/>
              <a:t>Fossil fuels provide us with energy for heating, and transport, </a:t>
            </a:r>
            <a:r>
              <a:rPr lang="en-US" sz="2100" dirty="0" smtClean="0"/>
              <a:t>and generating </a:t>
            </a:r>
            <a:r>
              <a:rPr lang="en-US" sz="2100" dirty="0"/>
              <a:t>electricity. But there is a drawback: burning them </a:t>
            </a:r>
            <a:r>
              <a:rPr lang="en-US" sz="2100" dirty="0" smtClean="0"/>
              <a:t>produces harmful </a:t>
            </a:r>
            <a:r>
              <a:rPr lang="en-US" sz="2100" dirty="0"/>
              <a:t>compounds. Look at the table </a:t>
            </a:r>
            <a:r>
              <a:rPr lang="en-US" sz="2100" dirty="0" smtClean="0"/>
              <a:t>next.</a:t>
            </a:r>
            <a:endParaRPr lang="en-US" sz="2100" dirty="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214</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6228184" y="3584733"/>
            <a:ext cx="2664368" cy="400110"/>
          </a:xfrm>
          <a:prstGeom prst="rect">
            <a:avLst/>
          </a:prstGeom>
        </p:spPr>
        <p:txBody>
          <a:bodyPr wrap="square">
            <a:spAutoFit/>
          </a:bodyPr>
          <a:lstStyle/>
          <a:p>
            <a:pPr indent="276225" algn="ctr">
              <a:buClr>
                <a:srgbClr val="C00000"/>
              </a:buClr>
              <a:buSzPct val="89000"/>
              <a:buFont typeface="Arial" panose="020B0604020202020204" pitchFamily="34" charset="0"/>
              <a:buChar char="▲"/>
            </a:pPr>
            <a:r>
              <a:rPr lang="en-US" sz="2000" dirty="0"/>
              <a:t>Don’t breathe in!</a:t>
            </a:r>
            <a:endParaRPr lang="en-GB" sz="2000" dirty="0"/>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28184" y="1124744"/>
            <a:ext cx="2642576" cy="2387981"/>
          </a:xfrm>
          <a:prstGeom prst="rect">
            <a:avLst/>
          </a:prstGeom>
        </p:spPr>
      </p:pic>
      <p:sp>
        <p:nvSpPr>
          <p:cNvPr id="5" name="TextBox 4">
            <a:hlinkClick r:id="rId4" action="ppaction://hlinkfile"/>
          </p:cNvPr>
          <p:cNvSpPr txBox="1"/>
          <p:nvPr/>
        </p:nvSpPr>
        <p:spPr>
          <a:xfrm>
            <a:off x="6514573" y="4222829"/>
            <a:ext cx="2069797" cy="646331"/>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pPr algn="ctr"/>
            <a:r>
              <a:rPr lang="en-GB" dirty="0" smtClean="0"/>
              <a:t>Dangers of </a:t>
            </a:r>
            <a:br>
              <a:rPr lang="en-GB" dirty="0" smtClean="0"/>
            </a:br>
            <a:r>
              <a:rPr lang="en-GB" dirty="0" smtClean="0"/>
              <a:t>Carbon Monoxide.</a:t>
            </a:r>
            <a:endParaRPr lang="en-GB" dirty="0"/>
          </a:p>
        </p:txBody>
      </p:sp>
      <p:pic>
        <p:nvPicPr>
          <p:cNvPr id="1028" name="Picture 4" descr="Related image"/>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228184" y="5182911"/>
            <a:ext cx="2642576" cy="148644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6" action="ppaction://hlinksldjump"/>
          </p:cNvPr>
          <p:cNvSpPr txBox="1"/>
          <p:nvPr/>
        </p:nvSpPr>
        <p:spPr>
          <a:xfrm>
            <a:off x="8300524" y="295804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853105752"/>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15.3 – Pollution Alert!</a:t>
            </a:r>
            <a:endParaRPr lang="en-GB" b="1" dirty="0" smtClean="0"/>
          </a:p>
        </p:txBody>
      </p:sp>
      <p:sp>
        <p:nvSpPr>
          <p:cNvPr id="34" name="Rectangle 33"/>
          <p:cNvSpPr/>
          <p:nvPr/>
        </p:nvSpPr>
        <p:spPr>
          <a:xfrm>
            <a:off x="179512" y="1124744"/>
            <a:ext cx="8713040" cy="707886"/>
          </a:xfrm>
          <a:prstGeom prst="rect">
            <a:avLst/>
          </a:prstGeom>
        </p:spPr>
        <p:txBody>
          <a:bodyPr wrap="square">
            <a:spAutoFit/>
          </a:bodyPr>
          <a:lstStyle/>
          <a:p>
            <a:pPr>
              <a:buClr>
                <a:srgbClr val="C00000"/>
              </a:buClr>
              <a:buSzPct val="89000"/>
            </a:pPr>
            <a:r>
              <a:rPr lang="en-US" sz="2000" b="1" dirty="0">
                <a:solidFill>
                  <a:srgbClr val="C00000"/>
                </a:solidFill>
              </a:rPr>
              <a:t>The main air pollutants</a:t>
            </a:r>
          </a:p>
          <a:p>
            <a:pPr marL="342900" indent="-342900">
              <a:buClr>
                <a:srgbClr val="C00000"/>
              </a:buClr>
              <a:buSzPct val="89000"/>
              <a:buFont typeface="Arial" panose="020B0604020202020204" pitchFamily="34" charset="0"/>
              <a:buChar char="►"/>
            </a:pPr>
            <a:r>
              <a:rPr lang="en-US" sz="2000" dirty="0"/>
              <a:t>This table shows the main pollutants found in air, and the harm they do:</a:t>
            </a:r>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214</a:t>
            </a:r>
            <a:endParaRPr lang="en-GB" sz="96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589189656"/>
              </p:ext>
            </p:extLst>
          </p:nvPr>
        </p:nvGraphicFramePr>
        <p:xfrm>
          <a:off x="197580" y="1904638"/>
          <a:ext cx="8694972" cy="4737100"/>
        </p:xfrm>
        <a:graphic>
          <a:graphicData uri="http://schemas.openxmlformats.org/drawingml/2006/table">
            <a:tbl>
              <a:tblPr firstRow="1" bandRow="1">
                <a:tableStyleId>{5C22544A-7EE6-4342-B048-85BDC9FD1C3A}</a:tableStyleId>
              </a:tblPr>
              <a:tblGrid>
                <a:gridCol w="1782132"/>
                <a:gridCol w="2592288"/>
                <a:gridCol w="4320552"/>
              </a:tblGrid>
              <a:tr h="370840">
                <a:tc>
                  <a:txBody>
                    <a:bodyPr/>
                    <a:lstStyle/>
                    <a:p>
                      <a:r>
                        <a:rPr kumimoji="0" lang="en-GB" sz="1830" b="1" i="0" u="none" strike="noStrike" kern="1200" baseline="0" dirty="0" smtClean="0">
                          <a:solidFill>
                            <a:schemeClr val="lt1"/>
                          </a:solidFill>
                          <a:latin typeface="Arial" panose="020B0604020202020204" pitchFamily="34" charset="0"/>
                          <a:ea typeface="+mn-ea"/>
                          <a:cs typeface="Arial" panose="020B0604020202020204" pitchFamily="34" charset="0"/>
                        </a:rPr>
                        <a:t>Pollutant</a:t>
                      </a:r>
                      <a:endParaRPr lang="en-GB" sz="1830" b="1" dirty="0">
                        <a:latin typeface="Arial" panose="020B0604020202020204" pitchFamily="34" charset="0"/>
                        <a:cs typeface="Arial" panose="020B0604020202020204" pitchFamily="34" charset="0"/>
                      </a:endParaRPr>
                    </a:p>
                  </a:txBody>
                  <a:tcPr/>
                </a:tc>
                <a:tc>
                  <a:txBody>
                    <a:bodyPr/>
                    <a:lstStyle/>
                    <a:p>
                      <a:r>
                        <a:rPr kumimoji="0" lang="en-GB" sz="1830" b="1" i="0" u="none" strike="noStrike" kern="1200" baseline="0" dirty="0" smtClean="0">
                          <a:solidFill>
                            <a:schemeClr val="lt1"/>
                          </a:solidFill>
                          <a:latin typeface="Arial" panose="020B0604020202020204" pitchFamily="34" charset="0"/>
                          <a:ea typeface="+mn-ea"/>
                          <a:cs typeface="Arial" panose="020B0604020202020204" pitchFamily="34" charset="0"/>
                        </a:rPr>
                        <a:t>How is it formed?</a:t>
                      </a:r>
                      <a:endParaRPr lang="en-GB" sz="1830" b="1" dirty="0">
                        <a:latin typeface="Arial" panose="020B0604020202020204" pitchFamily="34" charset="0"/>
                        <a:cs typeface="Arial" panose="020B0604020202020204" pitchFamily="34" charset="0"/>
                      </a:endParaRPr>
                    </a:p>
                  </a:txBody>
                  <a:tcPr/>
                </a:tc>
                <a:tc>
                  <a:txBody>
                    <a:bodyPr/>
                    <a:lstStyle/>
                    <a:p>
                      <a:r>
                        <a:rPr kumimoji="0" lang="en-US" sz="1830" b="1" i="0" u="none" strike="noStrike" kern="1200" baseline="0" dirty="0" smtClean="0">
                          <a:solidFill>
                            <a:schemeClr val="lt1"/>
                          </a:solidFill>
                          <a:latin typeface="Arial" panose="020B0604020202020204" pitchFamily="34" charset="0"/>
                          <a:ea typeface="+mn-ea"/>
                          <a:cs typeface="Arial" panose="020B0604020202020204" pitchFamily="34" charset="0"/>
                        </a:rPr>
                        <a:t>What harm does it do?</a:t>
                      </a:r>
                      <a:endParaRPr lang="en-GB" sz="1830" b="1" dirty="0">
                        <a:latin typeface="Arial" panose="020B0604020202020204" pitchFamily="34" charset="0"/>
                        <a:cs typeface="Arial" panose="020B0604020202020204" pitchFamily="34" charset="0"/>
                      </a:endParaRPr>
                    </a:p>
                  </a:txBody>
                  <a:tcPr/>
                </a:tc>
              </a:tr>
              <a:tr h="370840">
                <a:tc>
                  <a:txBody>
                    <a:bodyPr/>
                    <a:lstStyle/>
                    <a:p>
                      <a:r>
                        <a:rPr lang="en-GB" sz="1830" dirty="0" smtClean="0">
                          <a:latin typeface="Arial" panose="020B0604020202020204" pitchFamily="34" charset="0"/>
                          <a:cs typeface="Arial" panose="020B0604020202020204" pitchFamily="34" charset="0"/>
                        </a:rPr>
                        <a:t>Carbon monoxide, CO</a:t>
                      </a:r>
                    </a:p>
                    <a:p>
                      <a:r>
                        <a:rPr lang="en-GB" sz="1830" dirty="0" smtClean="0">
                          <a:latin typeface="Arial" panose="020B0604020202020204" pitchFamily="34" charset="0"/>
                          <a:cs typeface="Arial" panose="020B0604020202020204" pitchFamily="34" charset="0"/>
                        </a:rPr>
                        <a:t>colourless gas, insoluble, no smell</a:t>
                      </a:r>
                      <a:endParaRPr lang="en-GB" sz="1830" dirty="0">
                        <a:latin typeface="Arial" panose="020B0604020202020204" pitchFamily="34" charset="0"/>
                        <a:cs typeface="Arial" panose="020B0604020202020204" pitchFamily="34" charset="0"/>
                      </a:endParaRPr>
                    </a:p>
                  </a:txBody>
                  <a:tcPr/>
                </a:tc>
                <a:tc>
                  <a:txBody>
                    <a:bodyPr/>
                    <a:lstStyle/>
                    <a:p>
                      <a:r>
                        <a:rPr kumimoji="0" lang="en-US" sz="1830" b="0" i="0" u="none" strike="noStrike" kern="1200" baseline="0" dirty="0" smtClean="0">
                          <a:solidFill>
                            <a:schemeClr val="dk1"/>
                          </a:solidFill>
                          <a:latin typeface="Arial" panose="020B0604020202020204" pitchFamily="34" charset="0"/>
                          <a:ea typeface="+mn-ea"/>
                          <a:cs typeface="Arial" panose="020B0604020202020204" pitchFamily="34" charset="0"/>
                        </a:rPr>
                        <a:t>Forms when the carbon compounds in fossil fuels burn in too little air.</a:t>
                      </a:r>
                    </a:p>
                    <a:p>
                      <a:r>
                        <a:rPr kumimoji="0" lang="en-US" sz="1830" b="0" i="0" u="none" strike="noStrike" kern="1200" baseline="0" dirty="0" smtClean="0">
                          <a:solidFill>
                            <a:schemeClr val="dk1"/>
                          </a:solidFill>
                          <a:latin typeface="Arial" panose="020B0604020202020204" pitchFamily="34" charset="0"/>
                          <a:ea typeface="+mn-ea"/>
                          <a:cs typeface="Arial" panose="020B0604020202020204" pitchFamily="34" charset="0"/>
                        </a:rPr>
                        <a:t>E.g., inside car engines and </a:t>
                      </a:r>
                      <a:r>
                        <a:rPr kumimoji="0" lang="en-GB" sz="1830" b="0" i="0" u="none" strike="noStrike" kern="1200" baseline="0" dirty="0" smtClean="0">
                          <a:solidFill>
                            <a:schemeClr val="dk1"/>
                          </a:solidFill>
                          <a:latin typeface="Arial" panose="020B0604020202020204" pitchFamily="34" charset="0"/>
                          <a:ea typeface="+mn-ea"/>
                          <a:cs typeface="Arial" panose="020B0604020202020204" pitchFamily="34" charset="0"/>
                        </a:rPr>
                        <a:t>furnaces.</a:t>
                      </a:r>
                      <a:endParaRPr lang="en-GB" sz="1830" dirty="0">
                        <a:latin typeface="Arial" panose="020B0604020202020204" pitchFamily="34" charset="0"/>
                        <a:cs typeface="Arial" panose="020B0604020202020204" pitchFamily="34" charset="0"/>
                      </a:endParaRPr>
                    </a:p>
                  </a:txBody>
                  <a:tcPr/>
                </a:tc>
                <a:tc>
                  <a:txBody>
                    <a:bodyPr/>
                    <a:lstStyle/>
                    <a:p>
                      <a:r>
                        <a:rPr kumimoji="0" lang="en-US" sz="1830" b="0" i="0" u="none" strike="noStrike" kern="1200" baseline="0" dirty="0" smtClean="0">
                          <a:solidFill>
                            <a:schemeClr val="dk1"/>
                          </a:solidFill>
                          <a:latin typeface="Arial" panose="020B0604020202020204" pitchFamily="34" charset="0"/>
                          <a:ea typeface="+mn-ea"/>
                          <a:cs typeface="Arial" panose="020B0604020202020204" pitchFamily="34" charset="0"/>
                        </a:rPr>
                        <a:t>Poisonous even in low concentrations. It reacts with the </a:t>
                      </a:r>
                      <a:r>
                        <a:rPr kumimoji="0" lang="en-US" sz="1830" b="1" i="0" u="none" strike="noStrike" kern="1200" baseline="0" dirty="0" err="1" smtClean="0">
                          <a:solidFill>
                            <a:schemeClr val="dk1"/>
                          </a:solidFill>
                          <a:latin typeface="Arial" panose="020B0604020202020204" pitchFamily="34" charset="0"/>
                          <a:ea typeface="+mn-ea"/>
                          <a:cs typeface="Arial" panose="020B0604020202020204" pitchFamily="34" charset="0"/>
                        </a:rPr>
                        <a:t>haemoglobin</a:t>
                      </a:r>
                      <a:r>
                        <a:rPr kumimoji="0" lang="en-US" sz="1830" b="1" i="0" u="none" strike="noStrike" kern="1200" baseline="0" dirty="0" smtClean="0">
                          <a:solidFill>
                            <a:schemeClr val="dk1"/>
                          </a:solidFill>
                          <a:latin typeface="Arial" panose="020B0604020202020204" pitchFamily="34" charset="0"/>
                          <a:ea typeface="+mn-ea"/>
                          <a:cs typeface="Arial" panose="020B0604020202020204" pitchFamily="34" charset="0"/>
                        </a:rPr>
                        <a:t> </a:t>
                      </a:r>
                      <a:r>
                        <a:rPr kumimoji="0" lang="en-US" sz="1830" b="0" i="0" u="none" strike="noStrike" kern="1200" baseline="0" dirty="0" smtClean="0">
                          <a:solidFill>
                            <a:schemeClr val="dk1"/>
                          </a:solidFill>
                          <a:latin typeface="Arial" panose="020B0604020202020204" pitchFamily="34" charset="0"/>
                          <a:ea typeface="+mn-ea"/>
                          <a:cs typeface="Arial" panose="020B0604020202020204" pitchFamily="34" charset="0"/>
                        </a:rPr>
                        <a:t>in blood, and prevents it from carrying oxygen around the body – so you die from oxygen starvation.</a:t>
                      </a:r>
                      <a:endParaRPr lang="en-GB" sz="1830" dirty="0">
                        <a:latin typeface="Arial" panose="020B0604020202020204" pitchFamily="34" charset="0"/>
                        <a:cs typeface="Arial" panose="020B0604020202020204" pitchFamily="34" charset="0"/>
                      </a:endParaRPr>
                    </a:p>
                  </a:txBody>
                  <a:tcPr/>
                </a:tc>
              </a:tr>
              <a:tr h="370840">
                <a:tc>
                  <a:txBody>
                    <a:bodyPr/>
                    <a:lstStyle/>
                    <a:p>
                      <a:r>
                        <a:rPr lang="en-US" sz="1830" dirty="0" smtClean="0">
                          <a:latin typeface="Arial" panose="020B0604020202020204" pitchFamily="34" charset="0"/>
                          <a:cs typeface="Arial" panose="020B0604020202020204" pitchFamily="34" charset="0"/>
                        </a:rPr>
                        <a:t>Sulfur dioxide, SO</a:t>
                      </a:r>
                      <a:r>
                        <a:rPr lang="en-US" sz="1830" baseline="-25000" dirty="0" smtClean="0">
                          <a:latin typeface="Arial" panose="020B0604020202020204" pitchFamily="34" charset="0"/>
                          <a:cs typeface="Arial" panose="020B0604020202020204" pitchFamily="34" charset="0"/>
                        </a:rPr>
                        <a:t>2 </a:t>
                      </a:r>
                      <a:r>
                        <a:rPr lang="en-US" sz="1830" dirty="0" smtClean="0">
                          <a:latin typeface="Arial" panose="020B0604020202020204" pitchFamily="34" charset="0"/>
                          <a:cs typeface="Arial" panose="020B0604020202020204" pitchFamily="34" charset="0"/>
                        </a:rPr>
                        <a:t>an acidic gas with a</a:t>
                      </a:r>
                    </a:p>
                    <a:p>
                      <a:r>
                        <a:rPr lang="en-US" sz="1830" dirty="0" smtClean="0">
                          <a:latin typeface="Arial" panose="020B0604020202020204" pitchFamily="34" charset="0"/>
                          <a:cs typeface="Arial" panose="020B0604020202020204" pitchFamily="34" charset="0"/>
                        </a:rPr>
                        <a:t>sharp smell</a:t>
                      </a:r>
                      <a:endParaRPr lang="en-GB" sz="1830" dirty="0">
                        <a:latin typeface="Arial" panose="020B0604020202020204" pitchFamily="34" charset="0"/>
                        <a:cs typeface="Arial" panose="020B0604020202020204" pitchFamily="34" charset="0"/>
                      </a:endParaRPr>
                    </a:p>
                  </a:txBody>
                  <a:tcPr/>
                </a:tc>
                <a:tc>
                  <a:txBody>
                    <a:bodyPr/>
                    <a:lstStyle/>
                    <a:p>
                      <a:r>
                        <a:rPr kumimoji="0" lang="en-US" sz="1830" b="0" i="0" u="none" strike="noStrike" kern="1200" baseline="0" dirty="0" smtClean="0">
                          <a:solidFill>
                            <a:schemeClr val="dk1"/>
                          </a:solidFill>
                          <a:latin typeface="Arial" panose="020B0604020202020204" pitchFamily="34" charset="0"/>
                          <a:ea typeface="+mn-ea"/>
                          <a:cs typeface="Arial" panose="020B0604020202020204" pitchFamily="34" charset="0"/>
                        </a:rPr>
                        <a:t>Forms when sulfur compounds in the fossil fuels burn. Power stations are the main source of this pollutant.</a:t>
                      </a:r>
                      <a:endParaRPr lang="en-GB" sz="1830" dirty="0">
                        <a:latin typeface="Arial" panose="020B0604020202020204" pitchFamily="34" charset="0"/>
                        <a:cs typeface="Arial" panose="020B0604020202020204" pitchFamily="34" charset="0"/>
                      </a:endParaRPr>
                    </a:p>
                  </a:txBody>
                  <a:tcPr/>
                </a:tc>
                <a:tc>
                  <a:txBody>
                    <a:bodyPr/>
                    <a:lstStyle/>
                    <a:p>
                      <a:r>
                        <a:rPr kumimoji="0" lang="en-US" sz="1830" b="0" i="0" u="none" strike="noStrike" kern="1200" baseline="0" dirty="0" smtClean="0">
                          <a:solidFill>
                            <a:schemeClr val="dk1"/>
                          </a:solidFill>
                          <a:latin typeface="Arial" panose="020B0604020202020204" pitchFamily="34" charset="0"/>
                          <a:ea typeface="+mn-ea"/>
                          <a:cs typeface="Arial" panose="020B0604020202020204" pitchFamily="34" charset="0"/>
                        </a:rPr>
                        <a:t>Irritates the eyes and throat, and causes </a:t>
                      </a:r>
                      <a:r>
                        <a:rPr kumimoji="0" lang="en-US" sz="1830" b="1" i="0" u="none" strike="noStrike" kern="1200" baseline="0" dirty="0" smtClean="0">
                          <a:solidFill>
                            <a:schemeClr val="dk1"/>
                          </a:solidFill>
                          <a:latin typeface="Arial" panose="020B0604020202020204" pitchFamily="34" charset="0"/>
                          <a:ea typeface="+mn-ea"/>
                          <a:cs typeface="Arial" panose="020B0604020202020204" pitchFamily="34" charset="0"/>
                        </a:rPr>
                        <a:t>respiratory </a:t>
                      </a:r>
                      <a:r>
                        <a:rPr kumimoji="0" lang="en-US" sz="1830" b="0" i="0" u="none" strike="noStrike" kern="1200" baseline="0" dirty="0" smtClean="0">
                          <a:solidFill>
                            <a:schemeClr val="dk1"/>
                          </a:solidFill>
                          <a:latin typeface="Arial" panose="020B0604020202020204" pitchFamily="34" charset="0"/>
                          <a:ea typeface="+mn-ea"/>
                          <a:cs typeface="Arial" panose="020B0604020202020204" pitchFamily="34" charset="0"/>
                        </a:rPr>
                        <a:t>(breathing) problems. Dissolves in rain to form </a:t>
                      </a:r>
                      <a:r>
                        <a:rPr kumimoji="0" lang="en-US" sz="1830" b="1" i="0" u="none" strike="noStrike" kern="1200" baseline="0" dirty="0" smtClean="0">
                          <a:solidFill>
                            <a:schemeClr val="dk1"/>
                          </a:solidFill>
                          <a:latin typeface="Arial" panose="020B0604020202020204" pitchFamily="34" charset="0"/>
                          <a:ea typeface="+mn-ea"/>
                          <a:cs typeface="Arial" panose="020B0604020202020204" pitchFamily="34" charset="0"/>
                        </a:rPr>
                        <a:t>acid rain</a:t>
                      </a:r>
                      <a:r>
                        <a:rPr kumimoji="0" lang="en-US" sz="1830" b="0" i="0" u="none" strike="noStrike" kern="1200" baseline="0" dirty="0" smtClean="0">
                          <a:solidFill>
                            <a:schemeClr val="dk1"/>
                          </a:solidFill>
                          <a:latin typeface="Arial" panose="020B0604020202020204" pitchFamily="34" charset="0"/>
                          <a:ea typeface="+mn-ea"/>
                          <a:cs typeface="Arial" panose="020B0604020202020204" pitchFamily="34" charset="0"/>
                        </a:rPr>
                        <a:t>.</a:t>
                      </a:r>
                    </a:p>
                    <a:p>
                      <a:r>
                        <a:rPr kumimoji="0" lang="en-US" sz="1830" b="0" i="0" u="none" strike="noStrike" kern="1200" baseline="0" dirty="0" smtClean="0">
                          <a:solidFill>
                            <a:schemeClr val="dk1"/>
                          </a:solidFill>
                          <a:latin typeface="Arial" panose="020B0604020202020204" pitchFamily="34" charset="0"/>
                          <a:ea typeface="+mn-ea"/>
                          <a:cs typeface="Arial" panose="020B0604020202020204" pitchFamily="34" charset="0"/>
                        </a:rPr>
                        <a:t>Acid rain attacks stonework in buildings, especially limestone and marble – they are calcium carbonate. It lowers the pH in rivers and lakes, killing fish and other river life. It also kills trees and insects.</a:t>
                      </a:r>
                      <a:endParaRPr lang="en-GB" sz="1830" dirty="0">
                        <a:latin typeface="Arial" panose="020B0604020202020204" pitchFamily="34" charset="0"/>
                        <a:cs typeface="Arial" panose="020B0604020202020204" pitchFamily="34" charset="0"/>
                      </a:endParaRPr>
                    </a:p>
                  </a:txBody>
                  <a:tcPr/>
                </a:tc>
              </a:tr>
            </a:tbl>
          </a:graphicData>
        </a:graphic>
      </p:graphicFrame>
      <p:sp>
        <p:nvSpPr>
          <p:cNvPr id="10" name="TextBox 9">
            <a:hlinkClick r:id="rId3" action="ppaction://hlinksldjump"/>
          </p:cNvPr>
          <p:cNvSpPr txBox="1"/>
          <p:nvPr/>
        </p:nvSpPr>
        <p:spPr>
          <a:xfrm>
            <a:off x="8300524" y="3750131"/>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674619022"/>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15.3 – Pollution Alert!</a:t>
            </a:r>
            <a:endParaRPr lang="en-GB" b="1" dirty="0" smtClean="0"/>
          </a:p>
        </p:txBody>
      </p:sp>
      <p:sp>
        <p:nvSpPr>
          <p:cNvPr id="34" name="Rectangle 33"/>
          <p:cNvSpPr/>
          <p:nvPr/>
        </p:nvSpPr>
        <p:spPr>
          <a:xfrm>
            <a:off x="179512" y="1124744"/>
            <a:ext cx="8713040" cy="707886"/>
          </a:xfrm>
          <a:prstGeom prst="rect">
            <a:avLst/>
          </a:prstGeom>
        </p:spPr>
        <p:txBody>
          <a:bodyPr wrap="square">
            <a:spAutoFit/>
          </a:bodyPr>
          <a:lstStyle/>
          <a:p>
            <a:pPr>
              <a:buClr>
                <a:srgbClr val="C00000"/>
              </a:buClr>
              <a:buSzPct val="89000"/>
            </a:pPr>
            <a:r>
              <a:rPr lang="en-US" sz="2000" b="1" dirty="0">
                <a:solidFill>
                  <a:srgbClr val="C00000"/>
                </a:solidFill>
              </a:rPr>
              <a:t>The main air pollutants</a:t>
            </a:r>
          </a:p>
          <a:p>
            <a:pPr marL="342900" indent="-342900">
              <a:buClr>
                <a:srgbClr val="C00000"/>
              </a:buClr>
              <a:buSzPct val="89000"/>
              <a:buFont typeface="Arial" panose="020B0604020202020204" pitchFamily="34" charset="0"/>
              <a:buChar char="►"/>
            </a:pPr>
            <a:r>
              <a:rPr lang="en-US" sz="2000" dirty="0"/>
              <a:t>This table shows the main pollutants found in air, and the harm they do:</a:t>
            </a:r>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214</a:t>
            </a:r>
            <a:endParaRPr lang="en-GB" sz="96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373909961"/>
              </p:ext>
            </p:extLst>
          </p:nvPr>
        </p:nvGraphicFramePr>
        <p:xfrm>
          <a:off x="197580" y="1904638"/>
          <a:ext cx="8694972" cy="3022600"/>
        </p:xfrm>
        <a:graphic>
          <a:graphicData uri="http://schemas.openxmlformats.org/drawingml/2006/table">
            <a:tbl>
              <a:tblPr firstRow="1" bandRow="1">
                <a:tableStyleId>{5C22544A-7EE6-4342-B048-85BDC9FD1C3A}</a:tableStyleId>
              </a:tblPr>
              <a:tblGrid>
                <a:gridCol w="1854140"/>
                <a:gridCol w="3888432"/>
                <a:gridCol w="2952400"/>
              </a:tblGrid>
              <a:tr h="370840">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Pollutant</a:t>
                      </a:r>
                      <a:endParaRPr lang="en-GB" sz="1800" b="1"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How is it formed?</a:t>
                      </a:r>
                      <a:endParaRPr lang="en-GB" sz="1800" b="1" dirty="0">
                        <a:latin typeface="Arial" panose="020B0604020202020204" pitchFamily="34" charset="0"/>
                        <a:cs typeface="Arial" panose="020B0604020202020204" pitchFamily="34" charset="0"/>
                      </a:endParaRPr>
                    </a:p>
                  </a:txBody>
                  <a:tcPr/>
                </a:tc>
                <a:tc>
                  <a:txBody>
                    <a:bodyPr/>
                    <a:lstStyle/>
                    <a:p>
                      <a:r>
                        <a:rPr kumimoji="0" lang="en-US" sz="1800" b="1" i="0" u="none" strike="noStrike" kern="1200" baseline="0" dirty="0" smtClean="0">
                          <a:solidFill>
                            <a:schemeClr val="lt1"/>
                          </a:solidFill>
                          <a:latin typeface="Arial" panose="020B0604020202020204" pitchFamily="34" charset="0"/>
                          <a:ea typeface="+mn-ea"/>
                          <a:cs typeface="Arial" panose="020B0604020202020204" pitchFamily="34" charset="0"/>
                        </a:rPr>
                        <a:t>What harm does it do?</a:t>
                      </a:r>
                      <a:endParaRPr lang="en-GB" sz="1800" b="1" dirty="0">
                        <a:latin typeface="Arial" panose="020B0604020202020204" pitchFamily="34" charset="0"/>
                        <a:cs typeface="Arial" panose="020B0604020202020204" pitchFamily="34" charset="0"/>
                      </a:endParaRPr>
                    </a:p>
                  </a:txBody>
                  <a:tcPr/>
                </a:tc>
              </a:tr>
              <a:tr h="370840">
                <a:tc>
                  <a:txBody>
                    <a:bodyPr/>
                    <a:lstStyle/>
                    <a:p>
                      <a:r>
                        <a:rPr lang="en-GB" sz="1800" dirty="0" smtClean="0">
                          <a:latin typeface="Arial" panose="020B0604020202020204" pitchFamily="34" charset="0"/>
                          <a:cs typeface="Arial" panose="020B0604020202020204" pitchFamily="34" charset="0"/>
                        </a:rPr>
                        <a:t>Nitrogen oxides,</a:t>
                      </a:r>
                    </a:p>
                    <a:p>
                      <a:r>
                        <a:rPr lang="en-GB" sz="1800" dirty="0" smtClean="0">
                          <a:latin typeface="Arial" panose="020B0604020202020204" pitchFamily="34" charset="0"/>
                          <a:cs typeface="Arial" panose="020B0604020202020204" pitchFamily="34" charset="0"/>
                        </a:rPr>
                        <a:t>NO and NO</a:t>
                      </a:r>
                      <a:r>
                        <a:rPr lang="en-GB" sz="1800" baseline="-25000" dirty="0" smtClean="0">
                          <a:latin typeface="Arial" panose="020B0604020202020204" pitchFamily="34" charset="0"/>
                          <a:cs typeface="Arial" panose="020B0604020202020204" pitchFamily="34" charset="0"/>
                        </a:rPr>
                        <a:t>2</a:t>
                      </a:r>
                    </a:p>
                    <a:p>
                      <a:r>
                        <a:rPr lang="en-GB" sz="1800" dirty="0" smtClean="0">
                          <a:latin typeface="Arial" panose="020B0604020202020204" pitchFamily="34" charset="0"/>
                          <a:cs typeface="Arial" panose="020B0604020202020204" pitchFamily="34" charset="0"/>
                        </a:rPr>
                        <a:t>acidic gases</a:t>
                      </a:r>
                      <a:endParaRPr lang="en-GB" sz="1800" dirty="0">
                        <a:latin typeface="Arial" panose="020B0604020202020204" pitchFamily="34" charset="0"/>
                        <a:cs typeface="Arial" panose="020B0604020202020204" pitchFamily="34" charset="0"/>
                      </a:endParaRPr>
                    </a:p>
                  </a:txBody>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Form when the nitrogen and oxygen in air react together, inside hot car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engines and hot furnaces.</a:t>
                      </a:r>
                      <a:endParaRPr lang="en-GB" sz="1800" dirty="0">
                        <a:latin typeface="Arial" panose="020B0604020202020204" pitchFamily="34" charset="0"/>
                        <a:cs typeface="Arial" panose="020B0604020202020204" pitchFamily="34" charset="0"/>
                      </a:endParaRPr>
                    </a:p>
                  </a:txBody>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Cause respiratory problems, and dissolve in rain to give acid rain.</a:t>
                      </a:r>
                      <a:endParaRPr lang="en-GB" sz="1800" dirty="0">
                        <a:latin typeface="Arial" panose="020B0604020202020204" pitchFamily="34" charset="0"/>
                        <a:cs typeface="Arial" panose="020B0604020202020204" pitchFamily="34" charset="0"/>
                      </a:endParaRPr>
                    </a:p>
                  </a:txBody>
                  <a:tcPr/>
                </a:tc>
              </a:tr>
              <a:tr h="370840">
                <a:tc>
                  <a:txBody>
                    <a:bodyPr/>
                    <a:lstStyle/>
                    <a:p>
                      <a:r>
                        <a:rPr kumimoji="0" lang="en-GB" sz="1800" b="1" i="0" u="none" strike="noStrike" kern="1200" baseline="0" dirty="0" smtClean="0">
                          <a:solidFill>
                            <a:schemeClr val="dk1"/>
                          </a:solidFill>
                          <a:latin typeface="Arial" panose="020B0604020202020204" pitchFamily="34" charset="0"/>
                          <a:ea typeface="+mn-ea"/>
                          <a:cs typeface="Arial" panose="020B0604020202020204" pitchFamily="34" charset="0"/>
                        </a:rPr>
                        <a:t>Lead compounds</a:t>
                      </a:r>
                      <a:endParaRPr lang="en-GB" sz="1800" dirty="0">
                        <a:latin typeface="Arial" panose="020B0604020202020204" pitchFamily="34" charset="0"/>
                        <a:cs typeface="Arial" panose="020B0604020202020204" pitchFamily="34" charset="0"/>
                      </a:endParaRPr>
                    </a:p>
                  </a:txBody>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 compound called tetra-ethyl lead used to be added to petrol, to help it burn smoothly in car engines. It is still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added in some countries.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On burning, it produces particles of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other lead compounds.</a:t>
                      </a:r>
                      <a:endParaRPr lang="en-GB" sz="1800" dirty="0">
                        <a:latin typeface="Arial" panose="020B0604020202020204" pitchFamily="34" charset="0"/>
                        <a:cs typeface="Arial" panose="020B0604020202020204" pitchFamily="34" charset="0"/>
                      </a:endParaRPr>
                    </a:p>
                  </a:txBody>
                  <a:tcPr/>
                </a:tc>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Lead damages children’s brains.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It also damages the kidneys and nervous system in adults.</a:t>
                      </a:r>
                      <a:endParaRPr lang="en-GB" sz="1800" dirty="0">
                        <a:latin typeface="Arial" panose="020B0604020202020204" pitchFamily="34" charset="0"/>
                        <a:cs typeface="Arial" panose="020B0604020202020204" pitchFamily="34" charset="0"/>
                      </a:endParaRPr>
                    </a:p>
                  </a:txBody>
                  <a:tcPr/>
                </a:tc>
              </a:tr>
            </a:tbl>
          </a:graphicData>
        </a:graphic>
      </p:graphicFrame>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76836" y="4927238"/>
            <a:ext cx="3899189" cy="1755701"/>
          </a:xfrm>
          <a:prstGeom prst="rect">
            <a:avLst/>
          </a:prstGeom>
        </p:spPr>
      </p:pic>
      <p:sp>
        <p:nvSpPr>
          <p:cNvPr id="4" name="Rectangle 3"/>
          <p:cNvSpPr/>
          <p:nvPr/>
        </p:nvSpPr>
        <p:spPr>
          <a:xfrm>
            <a:off x="288032" y="5253007"/>
            <a:ext cx="4572000" cy="1323439"/>
          </a:xfrm>
          <a:prstGeom prst="rect">
            <a:avLst/>
          </a:prstGeom>
        </p:spPr>
        <p:txBody>
          <a:bodyPr>
            <a:spAutoFit/>
          </a:bodyPr>
          <a:lstStyle/>
          <a:p>
            <a:pPr indent="361950">
              <a:buClr>
                <a:srgbClr val="C00000"/>
              </a:buClr>
              <a:buSzPct val="89000"/>
              <a:buFontTx/>
              <a:buChar char="►"/>
            </a:pPr>
            <a:r>
              <a:rPr lang="en-US" sz="2000" dirty="0">
                <a:latin typeface="FrutigerLTStd-Light"/>
              </a:rPr>
              <a:t>Power stations are a major source of pollution </a:t>
            </a:r>
            <a:r>
              <a:rPr lang="en-US" sz="2000" dirty="0" smtClean="0">
                <a:latin typeface="FrutigerLTStd-Light"/>
              </a:rPr>
              <a:t>– and </a:t>
            </a:r>
            <a:r>
              <a:rPr lang="en-US" sz="2000" dirty="0">
                <a:latin typeface="FrutigerLTStd-Light"/>
              </a:rPr>
              <a:t>especially those that burn coal. It can </a:t>
            </a:r>
            <a:r>
              <a:rPr lang="en-US" sz="2000" dirty="0" smtClean="0">
                <a:latin typeface="FrutigerLTStd-Light"/>
              </a:rPr>
              <a:t>contain a </a:t>
            </a:r>
            <a:r>
              <a:rPr lang="en-US" sz="2000" dirty="0">
                <a:latin typeface="FrutigerLTStd-Light"/>
              </a:rPr>
              <a:t>lot of sulfur, and it also forms soot.</a:t>
            </a:r>
            <a:endParaRPr lang="en-GB" sz="2000" dirty="0"/>
          </a:p>
        </p:txBody>
      </p:sp>
      <p:sp>
        <p:nvSpPr>
          <p:cNvPr id="8" name="TextBox 7">
            <a:hlinkClick r:id="rId4" action="ppaction://hlinksldjump"/>
          </p:cNvPr>
          <p:cNvSpPr txBox="1"/>
          <p:nvPr/>
        </p:nvSpPr>
        <p:spPr>
          <a:xfrm>
            <a:off x="8300524" y="403816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27163942"/>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15.3 – Pollution Alert!</a:t>
            </a:r>
            <a:endParaRPr lang="en-GB" b="1" dirty="0" smtClean="0"/>
          </a:p>
        </p:txBody>
      </p:sp>
      <p:sp>
        <p:nvSpPr>
          <p:cNvPr id="34" name="Rectangle 33"/>
          <p:cNvSpPr/>
          <p:nvPr/>
        </p:nvSpPr>
        <p:spPr>
          <a:xfrm>
            <a:off x="179512" y="1124744"/>
            <a:ext cx="5760639" cy="5632311"/>
          </a:xfrm>
          <a:prstGeom prst="rect">
            <a:avLst/>
          </a:prstGeom>
        </p:spPr>
        <p:txBody>
          <a:bodyPr wrap="square">
            <a:spAutoFit/>
          </a:bodyPr>
          <a:lstStyle/>
          <a:p>
            <a:pPr>
              <a:buClr>
                <a:srgbClr val="C00000"/>
              </a:buClr>
              <a:buSzPct val="89000"/>
            </a:pPr>
            <a:r>
              <a:rPr lang="en-US" sz="2000" b="1" dirty="0" smtClean="0">
                <a:solidFill>
                  <a:srgbClr val="C00000"/>
                </a:solidFill>
              </a:rPr>
              <a:t>Reducing </a:t>
            </a:r>
            <a:r>
              <a:rPr lang="en-US" sz="2000" b="1" dirty="0">
                <a:solidFill>
                  <a:srgbClr val="C00000"/>
                </a:solidFill>
              </a:rPr>
              <a:t>air pollution</a:t>
            </a:r>
          </a:p>
          <a:p>
            <a:pPr marL="342900" indent="-342900">
              <a:buClr>
                <a:srgbClr val="C00000"/>
              </a:buClr>
              <a:buSzPct val="89000"/>
              <a:buFont typeface="Arial" panose="020B0604020202020204" pitchFamily="34" charset="0"/>
              <a:buChar char="►"/>
            </a:pPr>
            <a:r>
              <a:rPr lang="en-US" sz="2000" dirty="0"/>
              <a:t>These are some steps being taken to cut down air pollution.</a:t>
            </a:r>
          </a:p>
          <a:p>
            <a:pPr marL="723900" indent="-342900">
              <a:buClr>
                <a:srgbClr val="C00000"/>
              </a:buClr>
              <a:buSzPct val="89000"/>
              <a:buFont typeface="Wingdings" panose="05000000000000000000" pitchFamily="2" charset="2"/>
              <a:buChar char="§"/>
            </a:pPr>
            <a:r>
              <a:rPr lang="en-US" sz="2000" dirty="0" smtClean="0"/>
              <a:t>In </a:t>
            </a:r>
            <a:r>
              <a:rPr lang="en-US" sz="2000" dirty="0"/>
              <a:t>modern power stations, the waste gas is treated with slaked </a:t>
            </a:r>
            <a:r>
              <a:rPr lang="en-US" sz="2000" dirty="0" smtClean="0"/>
              <a:t>lime (calcium </a:t>
            </a:r>
            <a:r>
              <a:rPr lang="en-US" sz="2000" dirty="0"/>
              <a:t>hydroxide). This removes sulfur dioxide by reacting with </a:t>
            </a:r>
            <a:r>
              <a:rPr lang="en-US" sz="2000" dirty="0" smtClean="0"/>
              <a:t>it to </a:t>
            </a:r>
            <a:r>
              <a:rPr lang="en-US" sz="2000" dirty="0"/>
              <a:t>give calcium sulfate. The process is called </a:t>
            </a:r>
            <a:r>
              <a:rPr lang="en-US" sz="2000" b="1" dirty="0">
                <a:solidFill>
                  <a:srgbClr val="FF0000"/>
                </a:solidFill>
              </a:rPr>
              <a:t>flue gas </a:t>
            </a:r>
            <a:r>
              <a:rPr lang="en-US" sz="2000" b="1" dirty="0" err="1" smtClean="0">
                <a:solidFill>
                  <a:srgbClr val="FF0000"/>
                </a:solidFill>
              </a:rPr>
              <a:t>desulfurisation</a:t>
            </a:r>
            <a:r>
              <a:rPr lang="en-US" sz="2000" dirty="0" smtClean="0"/>
              <a:t>. See </a:t>
            </a:r>
            <a:r>
              <a:rPr lang="en-US" sz="2000" dirty="0"/>
              <a:t>page 241 for more.</a:t>
            </a:r>
          </a:p>
          <a:p>
            <a:pPr marL="723900" indent="-342900">
              <a:buClr>
                <a:srgbClr val="C00000"/>
              </a:buClr>
              <a:buSzPct val="89000"/>
              <a:buFont typeface="Wingdings" panose="05000000000000000000" pitchFamily="2" charset="2"/>
              <a:buChar char="§"/>
            </a:pPr>
            <a:r>
              <a:rPr lang="en-US" sz="2000" dirty="0" smtClean="0"/>
              <a:t>Most </a:t>
            </a:r>
            <a:r>
              <a:rPr lang="en-US" sz="2000" dirty="0"/>
              <a:t>countries have now banned lead in petrol. So lead pollution </a:t>
            </a:r>
            <a:r>
              <a:rPr lang="en-US" sz="2000" dirty="0" smtClean="0"/>
              <a:t>is much </a:t>
            </a:r>
            <a:r>
              <a:rPr lang="en-US" sz="2000" dirty="0"/>
              <a:t>less of a problem. But it can still arise from plants where lead </a:t>
            </a:r>
            <a:r>
              <a:rPr lang="en-US" sz="2000" dirty="0" smtClean="0"/>
              <a:t>is extracted</a:t>
            </a:r>
            <a:r>
              <a:rPr lang="en-US" sz="2000" dirty="0"/>
              <a:t>, and from battery factories.</a:t>
            </a:r>
          </a:p>
          <a:p>
            <a:pPr marL="723900" indent="-342900">
              <a:buClr>
                <a:srgbClr val="C00000"/>
              </a:buClr>
              <a:buSzPct val="89000"/>
              <a:buFont typeface="Wingdings" panose="05000000000000000000" pitchFamily="2" charset="2"/>
              <a:buChar char="§"/>
            </a:pPr>
            <a:r>
              <a:rPr lang="en-US" sz="2000" dirty="0" smtClean="0"/>
              <a:t>The </a:t>
            </a:r>
            <a:r>
              <a:rPr lang="en-US" sz="2000" dirty="0"/>
              <a:t>exhausts of new cars are fitted with </a:t>
            </a:r>
            <a:r>
              <a:rPr lang="en-US" sz="2000" b="1" dirty="0">
                <a:solidFill>
                  <a:srgbClr val="FF0000"/>
                </a:solidFill>
              </a:rPr>
              <a:t>catalytic converters</a:t>
            </a:r>
            <a:r>
              <a:rPr lang="en-US" sz="2000" dirty="0"/>
              <a:t>, in </a:t>
            </a:r>
            <a:r>
              <a:rPr lang="en-US" sz="2000" dirty="0" smtClean="0"/>
              <a:t>which harmful </a:t>
            </a:r>
            <a:r>
              <a:rPr lang="en-US" sz="2000" dirty="0"/>
              <a:t>gases are converted to harmless ones. See </a:t>
            </a:r>
            <a:r>
              <a:rPr lang="en-US" sz="2000" dirty="0" smtClean="0"/>
              <a:t>next.</a:t>
            </a:r>
            <a:endParaRPr lang="en-US" sz="2000" dirty="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215</a:t>
            </a:r>
            <a:endParaRPr lang="en-GB" sz="960" b="1" dirty="0">
              <a:latin typeface="Arial" panose="020B0604020202020204" pitchFamily="34" charset="0"/>
              <a:cs typeface="Arial" panose="020B0604020202020204" pitchFamily="34" charset="0"/>
            </a:endParaRPr>
          </a:p>
        </p:txBody>
      </p:sp>
      <p:sp>
        <p:nvSpPr>
          <p:cNvPr id="4" name="Rectangle 3"/>
          <p:cNvSpPr/>
          <p:nvPr/>
        </p:nvSpPr>
        <p:spPr>
          <a:xfrm>
            <a:off x="5940151" y="5157192"/>
            <a:ext cx="2952329" cy="1015663"/>
          </a:xfrm>
          <a:prstGeom prst="rect">
            <a:avLst/>
          </a:prstGeom>
        </p:spPr>
        <p:txBody>
          <a:bodyPr wrap="square">
            <a:spAutoFit/>
          </a:bodyPr>
          <a:lstStyle/>
          <a:p>
            <a:pPr indent="361950">
              <a:buClr>
                <a:srgbClr val="C00000"/>
              </a:buClr>
              <a:buSzPct val="89000"/>
              <a:buFontTx/>
              <a:buChar char="▲"/>
            </a:pPr>
            <a:r>
              <a:rPr lang="en-US" sz="2000" dirty="0">
                <a:latin typeface="FrutigerLTStd-Light"/>
              </a:rPr>
              <a:t>Some days the pollution is so </a:t>
            </a:r>
            <a:r>
              <a:rPr lang="en-US" sz="2000" dirty="0" smtClean="0">
                <a:latin typeface="FrutigerLTStd-Light"/>
              </a:rPr>
              <a:t>bad that </a:t>
            </a:r>
            <a:r>
              <a:rPr lang="en-US" sz="2000" dirty="0">
                <a:latin typeface="FrutigerLTStd-Light"/>
              </a:rPr>
              <a:t>she has to wear a mask.</a:t>
            </a:r>
            <a:endParaRPr lang="en-GB" sz="2000" dirty="0"/>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958211" y="1124744"/>
            <a:ext cx="2934269" cy="3978793"/>
          </a:xfrm>
          <a:prstGeom prst="rect">
            <a:avLst/>
          </a:prstGeom>
        </p:spPr>
      </p:pic>
      <p:sp>
        <p:nvSpPr>
          <p:cNvPr id="10" name="TextBox 9">
            <a:hlinkClick r:id="rId4" action="ppaction://hlinksldjump"/>
          </p:cNvPr>
          <p:cNvSpPr txBox="1"/>
          <p:nvPr/>
        </p:nvSpPr>
        <p:spPr>
          <a:xfrm>
            <a:off x="8300524" y="980728"/>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854185752"/>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15.3 – Pollution Alert!</a:t>
            </a:r>
            <a:endParaRPr lang="en-GB" b="1" dirty="0" smtClean="0"/>
          </a:p>
        </p:txBody>
      </p:sp>
      <p:sp>
        <p:nvSpPr>
          <p:cNvPr id="34" name="Rectangle 33"/>
          <p:cNvSpPr/>
          <p:nvPr/>
        </p:nvSpPr>
        <p:spPr>
          <a:xfrm>
            <a:off x="179512" y="1124744"/>
            <a:ext cx="8712968" cy="5693866"/>
          </a:xfrm>
          <a:prstGeom prst="rect">
            <a:avLst/>
          </a:prstGeom>
        </p:spPr>
        <p:txBody>
          <a:bodyPr wrap="square">
            <a:spAutoFit/>
          </a:bodyPr>
          <a:lstStyle/>
          <a:p>
            <a:pPr>
              <a:buClr>
                <a:srgbClr val="C00000"/>
              </a:buClr>
              <a:buSzPct val="89000"/>
            </a:pPr>
            <a:r>
              <a:rPr lang="en-US" sz="1700" b="1" dirty="0" smtClean="0">
                <a:solidFill>
                  <a:srgbClr val="C00000"/>
                </a:solidFill>
              </a:rPr>
              <a:t>Catalytic </a:t>
            </a:r>
            <a:r>
              <a:rPr lang="en-US" sz="1700" b="1" dirty="0">
                <a:solidFill>
                  <a:srgbClr val="C00000"/>
                </a:solidFill>
              </a:rPr>
              <a:t>converters for car exhausts</a:t>
            </a:r>
          </a:p>
          <a:p>
            <a:pPr marL="342900" indent="-342900">
              <a:buClr>
                <a:srgbClr val="C00000"/>
              </a:buClr>
              <a:buSzPct val="89000"/>
              <a:buFont typeface="Arial" panose="020B0604020202020204" pitchFamily="34" charset="0"/>
              <a:buChar char="►"/>
            </a:pPr>
            <a:r>
              <a:rPr lang="en-US" sz="1700" dirty="0"/>
              <a:t>When petrol burns in a car engine, harmful gases are produced, including:</a:t>
            </a:r>
          </a:p>
          <a:p>
            <a:pPr marL="723900" indent="-342900">
              <a:buClr>
                <a:srgbClr val="C00000"/>
              </a:buClr>
              <a:buSzPct val="89000"/>
              <a:buFont typeface="Wingdings" panose="05000000000000000000" pitchFamily="2" charset="2"/>
              <a:buChar char="§"/>
            </a:pPr>
            <a:r>
              <a:rPr lang="en-US" sz="1700" dirty="0"/>
              <a:t>oxides of nitrogen</a:t>
            </a:r>
          </a:p>
          <a:p>
            <a:pPr marL="723900" indent="-342900">
              <a:buClr>
                <a:srgbClr val="C00000"/>
              </a:buClr>
              <a:buSzPct val="89000"/>
              <a:buFont typeface="Wingdings" panose="05000000000000000000" pitchFamily="2" charset="2"/>
              <a:buChar char="§"/>
            </a:pPr>
            <a:r>
              <a:rPr lang="en-US" sz="1700" dirty="0"/>
              <a:t>carbon monoxide, CO</a:t>
            </a:r>
          </a:p>
          <a:p>
            <a:pPr marL="723900" indent="-342900">
              <a:buClr>
                <a:srgbClr val="C00000"/>
              </a:buClr>
              <a:buSzPct val="89000"/>
              <a:buFont typeface="Wingdings" panose="05000000000000000000" pitchFamily="2" charset="2"/>
              <a:buChar char="§"/>
            </a:pPr>
            <a:r>
              <a:rPr lang="en-US" sz="1700" dirty="0"/>
              <a:t>unburnt hydrocarbons from the petrol; these can cause cancer.</a:t>
            </a:r>
          </a:p>
          <a:p>
            <a:pPr marL="342900" indent="-342900">
              <a:buClr>
                <a:srgbClr val="C00000"/>
              </a:buClr>
              <a:buSzPct val="89000"/>
              <a:buFont typeface="Arial" panose="020B0604020202020204" pitchFamily="34" charset="0"/>
              <a:buChar char="►"/>
            </a:pPr>
            <a:r>
              <a:rPr lang="en-US" sz="1700" dirty="0"/>
              <a:t>To tackle the problem, modern car exhausts contain a catalytic </a:t>
            </a:r>
            <a:r>
              <a:rPr lang="en-US" sz="1700" dirty="0" smtClean="0"/>
              <a:t>converter. In </a:t>
            </a:r>
            <a:r>
              <a:rPr lang="en-US" sz="1700" dirty="0"/>
              <a:t>this, the harmful gases are adsorbed onto the surface of catalysts, </a:t>
            </a:r>
            <a:r>
              <a:rPr lang="en-US" sz="1700" dirty="0" smtClean="0"/>
              <a:t>where they </a:t>
            </a:r>
            <a:r>
              <a:rPr lang="en-US" sz="1700" dirty="0"/>
              <a:t>react to form harmless gases. The catalysts speed up the </a:t>
            </a:r>
            <a:r>
              <a:rPr lang="en-US" sz="1700" dirty="0" smtClean="0"/>
              <a:t>reaction. The </a:t>
            </a:r>
            <a:r>
              <a:rPr lang="en-US" sz="1700" dirty="0"/>
              <a:t>converter usually has two compartments, marked A and B below:</a:t>
            </a:r>
            <a:br>
              <a:rPr lang="en-US" sz="1700" dirty="0"/>
            </a:br>
            <a:r>
              <a:rPr lang="en-US" sz="2400" dirty="0"/>
              <a:t/>
            </a:r>
            <a:br>
              <a:rPr lang="en-US" sz="2400" dirty="0"/>
            </a:br>
            <a:endParaRPr lang="en-US" sz="1700" dirty="0" smtClean="0"/>
          </a:p>
          <a:p>
            <a:pPr marL="342900" indent="-342900">
              <a:buClr>
                <a:srgbClr val="C00000"/>
              </a:buClr>
              <a:buSzPct val="89000"/>
              <a:buFont typeface="Arial" panose="020B0604020202020204" pitchFamily="34" charset="0"/>
              <a:buChar char="►"/>
            </a:pPr>
            <a:r>
              <a:rPr lang="en-US" sz="1700" dirty="0"/>
              <a:t/>
            </a:r>
            <a:br>
              <a:rPr lang="en-US" sz="1700" dirty="0"/>
            </a:br>
            <a:r>
              <a:rPr lang="en-US" sz="1700" dirty="0"/>
              <a:t/>
            </a:r>
            <a:br>
              <a:rPr lang="en-US" sz="1700" dirty="0"/>
            </a:br>
            <a:r>
              <a:rPr lang="en-US" sz="1700" dirty="0"/>
              <a:t/>
            </a:r>
            <a:br>
              <a:rPr lang="en-US" sz="1700" dirty="0"/>
            </a:br>
            <a:r>
              <a:rPr lang="en-US" sz="1700" dirty="0"/>
              <a:t/>
            </a:r>
            <a:br>
              <a:rPr lang="en-US" sz="1700" dirty="0"/>
            </a:br>
            <a:r>
              <a:rPr lang="en-US" sz="1700" dirty="0"/>
              <a:t/>
            </a:r>
            <a:br>
              <a:rPr lang="en-US" sz="1700" dirty="0"/>
            </a:br>
            <a:endParaRPr lang="en-US" sz="1700" dirty="0" smtClean="0"/>
          </a:p>
          <a:p>
            <a:pPr marL="342900" indent="-342900">
              <a:buClr>
                <a:srgbClr val="C00000"/>
              </a:buClr>
              <a:buSzPct val="89000"/>
              <a:buFont typeface="Arial" panose="020B0604020202020204" pitchFamily="34" charset="0"/>
              <a:buChar char="►"/>
            </a:pPr>
            <a:r>
              <a:rPr lang="en-US" sz="1700" dirty="0" smtClean="0"/>
              <a:t>The </a:t>
            </a:r>
            <a:r>
              <a:rPr lang="en-US" sz="1700" dirty="0"/>
              <a:t>catalysts are usually the transition </a:t>
            </a:r>
            <a:r>
              <a:rPr lang="en-US" sz="1700" dirty="0" smtClean="0"/>
              <a:t/>
            </a:r>
            <a:br>
              <a:rPr lang="en-US" sz="1700" dirty="0" smtClean="0"/>
            </a:br>
            <a:r>
              <a:rPr lang="en-US" sz="1700" dirty="0" smtClean="0"/>
              <a:t>elements </a:t>
            </a:r>
            <a:r>
              <a:rPr lang="en-US" sz="1700" dirty="0"/>
              <a:t>platinum, palladium, </a:t>
            </a:r>
            <a:r>
              <a:rPr lang="en-US" sz="1700" dirty="0" smtClean="0"/>
              <a:t>and rhodium</a:t>
            </a:r>
            <a:r>
              <a:rPr lang="en-US" sz="1700" dirty="0"/>
              <a:t>. They are coated onto a ceramic honeycomb, or ceramic </a:t>
            </a:r>
            <a:r>
              <a:rPr lang="en-US" sz="1700" dirty="0" smtClean="0"/>
              <a:t>beads, to </a:t>
            </a:r>
            <a:r>
              <a:rPr lang="en-US" sz="1700" dirty="0"/>
              <a:t>give a large surface area for adsorbing the harmful gases. The </a:t>
            </a:r>
            <a:r>
              <a:rPr lang="en-US" sz="1700" dirty="0" smtClean="0"/>
              <a:t>harmless products </a:t>
            </a:r>
            <a:r>
              <a:rPr lang="en-US" sz="1700" dirty="0"/>
              <a:t>flow out the exhaust pipe.</a:t>
            </a:r>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215</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179512" y="3573016"/>
            <a:ext cx="3960440" cy="954107"/>
          </a:xfrm>
          <a:prstGeom prst="rect">
            <a:avLst/>
          </a:prstGeom>
          <a:solidFill>
            <a:schemeClr val="accent4">
              <a:lumMod val="20000"/>
              <a:lumOff val="80000"/>
            </a:schemeClr>
          </a:solidFill>
          <a:ln>
            <a:solidFill>
              <a:srgbClr val="002060"/>
            </a:solidFill>
          </a:ln>
        </p:spPr>
        <p:txBody>
          <a:bodyPr wrap="square">
            <a:spAutoFit/>
          </a:bodyPr>
          <a:lstStyle/>
          <a:p>
            <a:r>
              <a:rPr lang="en-US" sz="1400" dirty="0"/>
              <a:t>In </a:t>
            </a:r>
            <a:r>
              <a:rPr lang="en-US" sz="1400" b="1" dirty="0"/>
              <a:t>A</a:t>
            </a:r>
            <a:r>
              <a:rPr lang="en-US" sz="1400" dirty="0"/>
              <a:t>, harmful compounds </a:t>
            </a:r>
            <a:r>
              <a:rPr lang="en-US" sz="1400" dirty="0" smtClean="0"/>
              <a:t>are </a:t>
            </a:r>
            <a:r>
              <a:rPr lang="en-US" sz="1400" b="1" dirty="0" smtClean="0"/>
              <a:t>reduced</a:t>
            </a:r>
            <a:r>
              <a:rPr lang="en-US" sz="1400" dirty="0"/>
              <a:t>. </a:t>
            </a:r>
            <a:r>
              <a:rPr lang="en-US" sz="1400" dirty="0" smtClean="0"/>
              <a:t>E.g.:</a:t>
            </a:r>
            <a:endParaRPr lang="en-US" sz="1400" dirty="0"/>
          </a:p>
          <a:p>
            <a:r>
              <a:rPr lang="en-US" sz="1400" b="1" dirty="0" smtClean="0">
                <a:solidFill>
                  <a:srgbClr val="FF0000"/>
                </a:solidFill>
              </a:rPr>
              <a:t>2NO(</a:t>
            </a:r>
            <a:r>
              <a:rPr lang="en-US" sz="1400" b="1" i="1" dirty="0" smtClean="0">
                <a:solidFill>
                  <a:srgbClr val="FF0000"/>
                </a:solidFill>
              </a:rPr>
              <a:t>g</a:t>
            </a:r>
            <a:r>
              <a:rPr lang="en-US" sz="1400" b="1" dirty="0">
                <a:solidFill>
                  <a:srgbClr val="FF0000"/>
                </a:solidFill>
              </a:rPr>
              <a:t>) </a:t>
            </a:r>
            <a:r>
              <a:rPr lang="en-US" sz="1400" b="1" dirty="0" smtClean="0">
                <a:solidFill>
                  <a:srgbClr val="FF0000"/>
                </a:solidFill>
              </a:rPr>
              <a:t>→ N</a:t>
            </a:r>
            <a:r>
              <a:rPr lang="en-US" sz="1400" b="1" baseline="-25000" dirty="0" smtClean="0">
                <a:solidFill>
                  <a:srgbClr val="FF0000"/>
                </a:solidFill>
              </a:rPr>
              <a:t>2</a:t>
            </a:r>
            <a:r>
              <a:rPr lang="en-US" sz="1400" b="1" dirty="0" smtClean="0">
                <a:solidFill>
                  <a:srgbClr val="FF0000"/>
                </a:solidFill>
              </a:rPr>
              <a:t>(</a:t>
            </a:r>
            <a:r>
              <a:rPr lang="en-US" sz="1400" b="1" i="1" dirty="0" smtClean="0">
                <a:solidFill>
                  <a:srgbClr val="FF0000"/>
                </a:solidFill>
              </a:rPr>
              <a:t>g</a:t>
            </a:r>
            <a:r>
              <a:rPr lang="en-US" sz="1400" b="1" dirty="0">
                <a:solidFill>
                  <a:srgbClr val="FF0000"/>
                </a:solidFill>
              </a:rPr>
              <a:t>) </a:t>
            </a:r>
            <a:r>
              <a:rPr lang="en-US" sz="1400" b="1" dirty="0" smtClean="0">
                <a:solidFill>
                  <a:srgbClr val="FF0000"/>
                </a:solidFill>
              </a:rPr>
              <a:t>+ O</a:t>
            </a:r>
            <a:r>
              <a:rPr lang="en-US" sz="1400" b="1" baseline="-25000" dirty="0" smtClean="0">
                <a:solidFill>
                  <a:srgbClr val="FF0000"/>
                </a:solidFill>
              </a:rPr>
              <a:t>2</a:t>
            </a:r>
            <a:r>
              <a:rPr lang="en-US" sz="1400" b="1" dirty="0" smtClean="0">
                <a:solidFill>
                  <a:srgbClr val="FF0000"/>
                </a:solidFill>
              </a:rPr>
              <a:t>(</a:t>
            </a:r>
            <a:r>
              <a:rPr lang="en-US" sz="1400" b="1" i="1" dirty="0" smtClean="0">
                <a:solidFill>
                  <a:srgbClr val="FF0000"/>
                </a:solidFill>
              </a:rPr>
              <a:t>g</a:t>
            </a:r>
            <a:r>
              <a:rPr lang="en-US" sz="1400" b="1" dirty="0">
                <a:solidFill>
                  <a:srgbClr val="FF0000"/>
                </a:solidFill>
              </a:rPr>
              <a:t>)</a:t>
            </a:r>
          </a:p>
          <a:p>
            <a:r>
              <a:rPr lang="en-US" sz="1400" dirty="0"/>
              <a:t>The nitrogen and oxygen </a:t>
            </a:r>
            <a:r>
              <a:rPr lang="en-US" sz="1400" dirty="0" smtClean="0"/>
              <a:t>from this </a:t>
            </a:r>
            <a:r>
              <a:rPr lang="en-US" sz="1400" dirty="0"/>
              <a:t>reaction then flow into </a:t>
            </a:r>
            <a:r>
              <a:rPr lang="en-US" sz="1400" b="1" dirty="0"/>
              <a:t>B.</a:t>
            </a:r>
            <a:endParaRPr lang="en-GB" sz="1400" b="1" dirty="0"/>
          </a:p>
        </p:txBody>
      </p:sp>
      <p:sp>
        <p:nvSpPr>
          <p:cNvPr id="8" name="Rectangle 7"/>
          <p:cNvSpPr/>
          <p:nvPr/>
        </p:nvSpPr>
        <p:spPr>
          <a:xfrm>
            <a:off x="4427984" y="4995173"/>
            <a:ext cx="4455594" cy="954107"/>
          </a:xfrm>
          <a:prstGeom prst="rect">
            <a:avLst/>
          </a:prstGeom>
          <a:solidFill>
            <a:schemeClr val="accent4">
              <a:lumMod val="20000"/>
              <a:lumOff val="80000"/>
            </a:schemeClr>
          </a:solidFill>
          <a:ln>
            <a:solidFill>
              <a:srgbClr val="002060"/>
            </a:solidFill>
          </a:ln>
        </p:spPr>
        <p:txBody>
          <a:bodyPr wrap="square">
            <a:spAutoFit/>
          </a:bodyPr>
          <a:lstStyle/>
          <a:p>
            <a:r>
              <a:rPr lang="en-US" sz="1400" dirty="0"/>
              <a:t>In </a:t>
            </a:r>
            <a:r>
              <a:rPr lang="en-US" sz="1400" b="1" dirty="0"/>
              <a:t>B</a:t>
            </a:r>
            <a:r>
              <a:rPr lang="en-US" sz="1400" dirty="0"/>
              <a:t>, harmful compounds </a:t>
            </a:r>
            <a:r>
              <a:rPr lang="en-US" sz="1400" dirty="0" smtClean="0"/>
              <a:t>are </a:t>
            </a:r>
            <a:r>
              <a:rPr lang="en-US" sz="1400" b="1" dirty="0" err="1" smtClean="0">
                <a:solidFill>
                  <a:srgbClr val="FF0000"/>
                </a:solidFill>
              </a:rPr>
              <a:t>oxidised</a:t>
            </a:r>
            <a:r>
              <a:rPr lang="en-US" sz="1400" dirty="0"/>
              <a:t>, using the </a:t>
            </a:r>
            <a:r>
              <a:rPr lang="en-US" sz="1400" dirty="0" smtClean="0"/>
              <a:t>oxygen from </a:t>
            </a:r>
            <a:r>
              <a:rPr lang="en-US" sz="1400" dirty="0"/>
              <a:t>A. </a:t>
            </a:r>
            <a:r>
              <a:rPr lang="en-US" sz="1400" dirty="0" smtClean="0"/>
              <a:t>E.g.:</a:t>
            </a:r>
            <a:endParaRPr lang="en-US" sz="1400" dirty="0"/>
          </a:p>
          <a:p>
            <a:r>
              <a:rPr lang="en-US" sz="1400" b="1" dirty="0" smtClean="0">
                <a:solidFill>
                  <a:srgbClr val="FF0000"/>
                </a:solidFill>
              </a:rPr>
              <a:t>2CO(</a:t>
            </a:r>
            <a:r>
              <a:rPr lang="en-US" sz="1400" b="1" i="1" dirty="0" smtClean="0">
                <a:solidFill>
                  <a:srgbClr val="FF0000"/>
                </a:solidFill>
              </a:rPr>
              <a:t>g</a:t>
            </a:r>
            <a:r>
              <a:rPr lang="en-US" sz="1400" b="1" dirty="0">
                <a:solidFill>
                  <a:srgbClr val="FF0000"/>
                </a:solidFill>
              </a:rPr>
              <a:t>) </a:t>
            </a:r>
            <a:r>
              <a:rPr lang="en-US" sz="1400" b="1" dirty="0" smtClean="0">
                <a:solidFill>
                  <a:srgbClr val="FF0000"/>
                </a:solidFill>
              </a:rPr>
              <a:t>+ O</a:t>
            </a:r>
            <a:r>
              <a:rPr lang="en-US" sz="1400" b="1" baseline="-25000" dirty="0" smtClean="0">
                <a:solidFill>
                  <a:srgbClr val="FF0000"/>
                </a:solidFill>
              </a:rPr>
              <a:t>2</a:t>
            </a:r>
            <a:r>
              <a:rPr lang="en-US" sz="1400" b="1" dirty="0" smtClean="0">
                <a:solidFill>
                  <a:srgbClr val="FF0000"/>
                </a:solidFill>
              </a:rPr>
              <a:t>(</a:t>
            </a:r>
            <a:r>
              <a:rPr lang="en-US" sz="1400" b="1" i="1" dirty="0" smtClean="0">
                <a:solidFill>
                  <a:srgbClr val="FF0000"/>
                </a:solidFill>
              </a:rPr>
              <a:t>g</a:t>
            </a:r>
            <a:r>
              <a:rPr lang="en-US" sz="1400" b="1" dirty="0">
                <a:solidFill>
                  <a:srgbClr val="FF0000"/>
                </a:solidFill>
              </a:rPr>
              <a:t>) → </a:t>
            </a:r>
            <a:r>
              <a:rPr lang="en-US" sz="1400" b="1" dirty="0" smtClean="0">
                <a:solidFill>
                  <a:srgbClr val="FF0000"/>
                </a:solidFill>
              </a:rPr>
              <a:t>2CO</a:t>
            </a:r>
            <a:r>
              <a:rPr lang="en-US" sz="1400" b="1" baseline="-25000" dirty="0" smtClean="0">
                <a:solidFill>
                  <a:srgbClr val="FF0000"/>
                </a:solidFill>
              </a:rPr>
              <a:t>2</a:t>
            </a:r>
            <a:r>
              <a:rPr lang="en-US" sz="1400" b="1" dirty="0" smtClean="0">
                <a:solidFill>
                  <a:srgbClr val="FF0000"/>
                </a:solidFill>
              </a:rPr>
              <a:t>(</a:t>
            </a:r>
            <a:r>
              <a:rPr lang="en-US" sz="1400" b="1" i="1" dirty="0" smtClean="0">
                <a:solidFill>
                  <a:srgbClr val="FF0000"/>
                </a:solidFill>
              </a:rPr>
              <a:t>g</a:t>
            </a:r>
            <a:r>
              <a:rPr lang="en-US" sz="1400" b="1" dirty="0">
                <a:solidFill>
                  <a:srgbClr val="FF0000"/>
                </a:solidFill>
              </a:rPr>
              <a:t>)</a:t>
            </a:r>
          </a:p>
          <a:p>
            <a:r>
              <a:rPr lang="en-US" sz="1400" dirty="0"/>
              <a:t>The harmless products </a:t>
            </a:r>
            <a:r>
              <a:rPr lang="en-US" sz="1400" dirty="0" smtClean="0"/>
              <a:t>then flow </a:t>
            </a:r>
            <a:r>
              <a:rPr lang="en-US" sz="1400" dirty="0"/>
              <a:t>out the exhaust pipe.</a:t>
            </a:r>
            <a:endParaRPr lang="en-GB" sz="1400" b="1"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436886" y="3284984"/>
            <a:ext cx="2799410" cy="1686597"/>
          </a:xfrm>
          <a:prstGeom prst="rect">
            <a:avLst/>
          </a:prstGeom>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907704" y="4578590"/>
            <a:ext cx="2448272" cy="1127694"/>
          </a:xfrm>
          <a:prstGeom prst="rect">
            <a:avLst/>
          </a:prstGeom>
        </p:spPr>
      </p:pic>
      <p:sp>
        <p:nvSpPr>
          <p:cNvPr id="11" name="TextBox 10">
            <a:hlinkClick r:id="rId5" action="ppaction://hlinksldjump"/>
          </p:cNvPr>
          <p:cNvSpPr txBox="1"/>
          <p:nvPr/>
        </p:nvSpPr>
        <p:spPr>
          <a:xfrm>
            <a:off x="8300524" y="105273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896072240"/>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177072362"/>
              </p:ext>
            </p:extLst>
          </p:nvPr>
        </p:nvGraphicFramePr>
        <p:xfrm>
          <a:off x="331250" y="1581160"/>
          <a:ext cx="8417211" cy="504628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kumimoji="0" lang="en-GB" sz="1500" b="1" i="0" u="none" strike="noStrike" kern="1200" baseline="0" dirty="0" smtClean="0">
                          <a:solidFill>
                            <a:schemeClr val="lt1"/>
                          </a:solidFill>
                          <a:latin typeface="Arial" panose="020B0604020202020204" pitchFamily="34" charset="0"/>
                          <a:ea typeface="+mn-ea"/>
                          <a:cs typeface="Arial" panose="020B0604020202020204" pitchFamily="34" charset="0"/>
                        </a:rPr>
                        <a:t>Core candidates take:</a:t>
                      </a:r>
                      <a:endParaRPr lang="en-GB" sz="1500"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5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500" b="1" i="0" u="none" strike="noStrike" kern="1200" baseline="0" dirty="0" smtClean="0">
                          <a:solidFill>
                            <a:schemeClr val="lt1"/>
                          </a:solidFill>
                          <a:latin typeface="Arial" panose="020B0604020202020204" pitchFamily="34" charset="0"/>
                          <a:ea typeface="+mn-ea"/>
                          <a:cs typeface="Arial" panose="020B0604020202020204" pitchFamily="34" charset="0"/>
                        </a:rPr>
                        <a:t>Extended candidates take:</a:t>
                      </a:r>
                      <a:endParaRPr lang="en-GB" sz="1500"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GB" sz="15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 multiple-choice paper consisting of 40 items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of the four-choice type.</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AO1 and AO2. Questions will be based on the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Core syllabus content.</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30% of the</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final total mark.</a:t>
                      </a:r>
                      <a:endParaRPr lang="en-GB" sz="1500" dirty="0">
                        <a:latin typeface="Arial" panose="020B0604020202020204" pitchFamily="34" charset="0"/>
                        <a:cs typeface="Arial" panose="020B0604020202020204" pitchFamily="34" charset="0"/>
                      </a:endParaRPr>
                    </a:p>
                  </a:txBody>
                  <a:tcPr>
                    <a:lnR w="12700" cmpd="sng">
                      <a:noFill/>
                    </a:lnR>
                  </a:tcPr>
                </a:tc>
                <a:tc>
                  <a:txBody>
                    <a:bodyPr/>
                    <a:lstStyle/>
                    <a:p>
                      <a:endParaRPr lang="en-GB" sz="15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5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 multiple-choice paper consisting of 40</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items of the four-choice type.</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AO1 and AO2. Questions will be based on</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the Extended syllabus content (Core and</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Supplement).</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30% of the</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final total mark.</a:t>
                      </a:r>
                      <a:endParaRPr lang="en-GB" sz="15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500" dirty="0" smtClean="0">
                          <a:latin typeface="Arial" panose="020B0604020202020204" pitchFamily="34" charset="0"/>
                          <a:cs typeface="Arial" panose="020B0604020202020204" pitchFamily="34" charset="0"/>
                        </a:rPr>
                        <a:t>And:</a:t>
                      </a:r>
                      <a:endParaRPr lang="en-GB" sz="15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5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500" dirty="0" smtClean="0">
                          <a:latin typeface="Arial" panose="020B0604020202020204" pitchFamily="34" charset="0"/>
                          <a:cs typeface="Arial" panose="020B0604020202020204" pitchFamily="34" charset="0"/>
                        </a:rPr>
                        <a:t>And:</a:t>
                      </a:r>
                      <a:endParaRPr lang="en-GB" sz="15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5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 written paper consisting of short-answer</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and structured questions.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objectives AO1 and AO2. Questions will be based on the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Core syllabus content.                                 80 marks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50% of the</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final total mark.</a:t>
                      </a:r>
                      <a:endParaRPr lang="en-GB" sz="1500" dirty="0">
                        <a:latin typeface="Arial" panose="020B0604020202020204" pitchFamily="34" charset="0"/>
                        <a:cs typeface="Arial" panose="020B0604020202020204" pitchFamily="34" charset="0"/>
                      </a:endParaRPr>
                    </a:p>
                  </a:txBody>
                  <a:tcPr>
                    <a:lnR w="12700" cmpd="sng">
                      <a:noFill/>
                    </a:lnR>
                  </a:tcPr>
                </a:tc>
                <a:tc>
                  <a:txBody>
                    <a:bodyPr/>
                    <a:lstStyle/>
                    <a:p>
                      <a:endParaRPr lang="en-GB" sz="15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5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 written paper consisting of short-answer</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and structured questions.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AO1 and AO2. Questions will be based on</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the Extended syllabus content (Core and</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Supplement).                                    80 marks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50% of the</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final total mark.</a:t>
                      </a:r>
                      <a:endParaRPr lang="en-GB" sz="15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15.3 – Pollution Alert!</a:t>
            </a:r>
            <a:endParaRPr lang="en-GB" sz="3800"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213</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25899"/>
            <a:ext cx="8699936" cy="5413790"/>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tabLst>
                <a:tab pos="812800" algn="l"/>
                <a:tab pos="4300538" algn="l"/>
              </a:tabLst>
            </a:pPr>
            <a:r>
              <a:rPr lang="en-US" sz="2660" dirty="0" smtClean="0"/>
              <a:t>Look </a:t>
            </a:r>
            <a:r>
              <a:rPr lang="en-US" sz="2660" dirty="0"/>
              <a:t>at the pollutants in the table on page </a:t>
            </a:r>
            <a:r>
              <a:rPr lang="en-US" sz="2660" dirty="0" smtClean="0"/>
              <a:t>214.</a:t>
            </a:r>
            <a:br>
              <a:rPr lang="en-US" sz="2660" dirty="0" smtClean="0"/>
            </a:br>
            <a:r>
              <a:rPr lang="en-US" sz="2660" b="1" dirty="0" smtClean="0"/>
              <a:t>a</a:t>
            </a:r>
            <a:r>
              <a:rPr lang="en-US" sz="2660" dirty="0" smtClean="0"/>
              <a:t> </a:t>
            </a:r>
            <a:r>
              <a:rPr lang="en-US" sz="2660" dirty="0"/>
              <a:t>Which come from petrol burned in car </a:t>
            </a:r>
            <a:r>
              <a:rPr lang="en-US" sz="2660" dirty="0" smtClean="0"/>
              <a:t>engines?</a:t>
            </a:r>
            <a:br>
              <a:rPr lang="en-US" sz="2660" dirty="0" smtClean="0"/>
            </a:br>
            <a:r>
              <a:rPr lang="en-US" sz="2660" b="1" dirty="0" smtClean="0"/>
              <a:t>b</a:t>
            </a:r>
            <a:r>
              <a:rPr lang="en-US" sz="2660" dirty="0" smtClean="0"/>
              <a:t> </a:t>
            </a:r>
            <a:r>
              <a:rPr lang="en-US" sz="2660" dirty="0"/>
              <a:t>Which come from air? How and why do these form?</a:t>
            </a:r>
          </a:p>
          <a:p>
            <a:pPr marL="457200" indent="-457200">
              <a:buClr>
                <a:srgbClr val="0070C0"/>
              </a:buClr>
              <a:buFont typeface="+mj-lt"/>
              <a:buAutoNum type="arabicPeriod"/>
              <a:tabLst>
                <a:tab pos="812800" algn="l"/>
                <a:tab pos="4300538" algn="l"/>
              </a:tabLst>
            </a:pPr>
            <a:r>
              <a:rPr lang="en-US" sz="2660" dirty="0" smtClean="0"/>
              <a:t>Natural </a:t>
            </a:r>
            <a:r>
              <a:rPr lang="en-US" sz="2660" dirty="0"/>
              <a:t>gas or methane is a fossil fuel. In a plentiful </a:t>
            </a:r>
            <a:r>
              <a:rPr lang="en-US" sz="2660" dirty="0" smtClean="0"/>
              <a:t>supply of </a:t>
            </a:r>
            <a:r>
              <a:rPr lang="en-US" sz="2660" dirty="0"/>
              <a:t>air, it burns to give carbon dioxide and </a:t>
            </a:r>
            <a:r>
              <a:rPr lang="en-US" sz="2660" dirty="0" smtClean="0"/>
              <a:t>water. Write </a:t>
            </a:r>
            <a:r>
              <a:rPr lang="en-US" sz="2660" dirty="0"/>
              <a:t>a balanced equation to show this.</a:t>
            </a:r>
          </a:p>
          <a:p>
            <a:pPr marL="457200" indent="-457200">
              <a:buClr>
                <a:srgbClr val="0070C0"/>
              </a:buClr>
              <a:buFont typeface="+mj-lt"/>
              <a:buAutoNum type="arabicPeriod"/>
              <a:tabLst>
                <a:tab pos="812800" algn="l"/>
                <a:tab pos="4300538" algn="l"/>
              </a:tabLst>
            </a:pPr>
            <a:r>
              <a:rPr lang="en-US" sz="2660" dirty="0" smtClean="0"/>
              <a:t>If </a:t>
            </a:r>
            <a:r>
              <a:rPr lang="en-US" sz="2660" dirty="0"/>
              <a:t>methane burns in a poor supply of air it will give </a:t>
            </a:r>
            <a:r>
              <a:rPr lang="en-US" sz="2660" dirty="0" smtClean="0"/>
              <a:t>carbon monoxide </a:t>
            </a:r>
            <a:r>
              <a:rPr lang="en-US" sz="2660" dirty="0"/>
              <a:t>and water instead. See if you can write a </a:t>
            </a:r>
            <a:r>
              <a:rPr lang="en-US" sz="2660" dirty="0" smtClean="0"/>
              <a:t>balanced equation </a:t>
            </a:r>
            <a:r>
              <a:rPr lang="en-US" sz="2660" dirty="0"/>
              <a:t>to show this.</a:t>
            </a:r>
          </a:p>
          <a:p>
            <a:pPr marL="457200" indent="-457200">
              <a:buClr>
                <a:srgbClr val="0070C0"/>
              </a:buClr>
              <a:buFont typeface="+mj-lt"/>
              <a:buAutoNum type="arabicPeriod"/>
              <a:tabLst>
                <a:tab pos="812800" algn="l"/>
                <a:tab pos="4300538" algn="l"/>
              </a:tabLst>
            </a:pPr>
            <a:r>
              <a:rPr lang="en-US" sz="2660" dirty="0" smtClean="0"/>
              <a:t>Catalytic </a:t>
            </a:r>
            <a:r>
              <a:rPr lang="en-US" sz="2660" dirty="0"/>
              <a:t>converters can remove carbon </a:t>
            </a:r>
            <a:r>
              <a:rPr lang="en-US" sz="2660" dirty="0" smtClean="0"/>
              <a:t>monoxide.</a:t>
            </a:r>
            <a:br>
              <a:rPr lang="en-US" sz="2660" dirty="0" smtClean="0"/>
            </a:br>
            <a:r>
              <a:rPr lang="en-US" sz="2660" b="1" dirty="0" smtClean="0"/>
              <a:t>a</a:t>
            </a:r>
            <a:r>
              <a:rPr lang="en-US" sz="2660" dirty="0" smtClean="0"/>
              <a:t> Give a word equation for the reaction that takes place.</a:t>
            </a:r>
            <a:br>
              <a:rPr lang="en-US" sz="2660" dirty="0" smtClean="0"/>
            </a:br>
            <a:r>
              <a:rPr lang="en-US" sz="2660" b="1" dirty="0" smtClean="0"/>
              <a:t>b</a:t>
            </a:r>
            <a:r>
              <a:rPr lang="en-US" sz="2660" dirty="0" smtClean="0"/>
              <a:t> </a:t>
            </a:r>
            <a:r>
              <a:rPr lang="en-US" sz="2660" dirty="0"/>
              <a:t>What is the purpose of the transition elements?</a:t>
            </a:r>
          </a:p>
        </p:txBody>
      </p:sp>
      <p:sp>
        <p:nvSpPr>
          <p:cNvPr id="11" name="TextBox 10">
            <a:hlinkClick r:id="rId3" action="ppaction://hlinkfile"/>
          </p:cNvPr>
          <p:cNvSpPr txBox="1"/>
          <p:nvPr/>
        </p:nvSpPr>
        <p:spPr>
          <a:xfrm>
            <a:off x="8318076" y="3162960"/>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2" name="Oval 11"/>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244408" y="4470211"/>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915959383"/>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15.4 – The Rusting Problem</a:t>
            </a:r>
            <a:endParaRPr lang="en-GB" b="1" dirty="0" smtClean="0"/>
          </a:p>
        </p:txBody>
      </p:sp>
      <p:sp>
        <p:nvSpPr>
          <p:cNvPr id="34" name="Rectangle 33"/>
          <p:cNvSpPr/>
          <p:nvPr/>
        </p:nvSpPr>
        <p:spPr>
          <a:xfrm>
            <a:off x="179512" y="1124744"/>
            <a:ext cx="5328592" cy="5647700"/>
          </a:xfrm>
          <a:prstGeom prst="rect">
            <a:avLst/>
          </a:prstGeom>
        </p:spPr>
        <p:txBody>
          <a:bodyPr wrap="square">
            <a:spAutoFit/>
          </a:bodyPr>
          <a:lstStyle/>
          <a:p>
            <a:pPr>
              <a:buClr>
                <a:srgbClr val="C00000"/>
              </a:buClr>
              <a:buSzPct val="89000"/>
            </a:pPr>
            <a:r>
              <a:rPr lang="en-US" sz="1900" b="1" dirty="0" smtClean="0">
                <a:solidFill>
                  <a:srgbClr val="C00000"/>
                </a:solidFill>
              </a:rPr>
              <a:t>What </a:t>
            </a:r>
            <a:r>
              <a:rPr lang="en-US" sz="1900" b="1" dirty="0">
                <a:solidFill>
                  <a:srgbClr val="C00000"/>
                </a:solidFill>
              </a:rPr>
              <a:t>is rusting?</a:t>
            </a:r>
          </a:p>
          <a:p>
            <a:pPr marL="342900" indent="-342900">
              <a:buClr>
                <a:srgbClr val="C00000"/>
              </a:buClr>
              <a:buSzPct val="89000"/>
              <a:buFont typeface="Arial" panose="020B0604020202020204" pitchFamily="34" charset="0"/>
              <a:buChar char="►"/>
            </a:pPr>
            <a:r>
              <a:rPr lang="en-US" sz="1900" dirty="0"/>
              <a:t>This car was once new and shiny. But it has been </a:t>
            </a:r>
            <a:r>
              <a:rPr lang="en-US" sz="1900" b="1" dirty="0">
                <a:solidFill>
                  <a:srgbClr val="FF0000"/>
                </a:solidFill>
              </a:rPr>
              <a:t>corroded</a:t>
            </a:r>
            <a:r>
              <a:rPr lang="en-US" sz="1900" dirty="0"/>
              <a:t> – broken </a:t>
            </a:r>
            <a:r>
              <a:rPr lang="en-US" sz="1900" dirty="0" smtClean="0"/>
              <a:t>down by </a:t>
            </a:r>
            <a:r>
              <a:rPr lang="en-US" sz="1900" dirty="0"/>
              <a:t>reaction with something in the atmosphere. In time, it will all be dust</a:t>
            </a:r>
            <a:r>
              <a:rPr lang="en-US" sz="1900" dirty="0" smtClean="0"/>
              <a:t>.</a:t>
            </a:r>
          </a:p>
          <a:p>
            <a:pPr marL="342900" indent="-342900">
              <a:buClr>
                <a:srgbClr val="C00000"/>
              </a:buClr>
              <a:buSzPct val="89000"/>
              <a:buFont typeface="Arial" panose="020B0604020202020204" pitchFamily="34" charset="0"/>
              <a:buChar char="►"/>
            </a:pPr>
            <a:endParaRPr lang="en-US" sz="1900" dirty="0"/>
          </a:p>
          <a:p>
            <a:pPr marL="342900" indent="-342900">
              <a:buClr>
                <a:srgbClr val="C00000"/>
              </a:buClr>
              <a:buSzPct val="89000"/>
              <a:buFont typeface="Arial" panose="020B0604020202020204" pitchFamily="34" charset="0"/>
              <a:buChar char="►"/>
            </a:pPr>
            <a:endParaRPr lang="en-US" sz="1900" dirty="0" smtClean="0"/>
          </a:p>
          <a:p>
            <a:pPr marL="342900" indent="-342900">
              <a:buClr>
                <a:srgbClr val="C00000"/>
              </a:buClr>
              <a:buSzPct val="89000"/>
              <a:buFont typeface="Arial" panose="020B0604020202020204" pitchFamily="34" charset="0"/>
              <a:buChar char="►"/>
            </a:pPr>
            <a:endParaRPr lang="en-US" sz="1900" dirty="0"/>
          </a:p>
          <a:p>
            <a:pPr marL="342900" indent="-342900">
              <a:buClr>
                <a:srgbClr val="C00000"/>
              </a:buClr>
              <a:buSzPct val="89000"/>
              <a:buFont typeface="Arial" panose="020B0604020202020204" pitchFamily="34" charset="0"/>
              <a:buChar char="►"/>
            </a:pPr>
            <a:endParaRPr lang="en-US" sz="1900" dirty="0" smtClean="0"/>
          </a:p>
          <a:p>
            <a:pPr marL="342900" indent="-342900">
              <a:buClr>
                <a:srgbClr val="C00000"/>
              </a:buClr>
              <a:buSzPct val="89000"/>
              <a:buFont typeface="Arial" panose="020B0604020202020204" pitchFamily="34" charset="0"/>
              <a:buChar char="►"/>
            </a:pPr>
            <a:endParaRPr lang="en-US" sz="1900" dirty="0" smtClean="0"/>
          </a:p>
          <a:p>
            <a:pPr marL="342900" indent="-342900">
              <a:buClr>
                <a:srgbClr val="C00000"/>
              </a:buClr>
              <a:buSzPct val="89000"/>
              <a:buFont typeface="Arial" panose="020B0604020202020204" pitchFamily="34" charset="0"/>
              <a:buChar char="►"/>
            </a:pPr>
            <a:endParaRPr lang="en-US" sz="1900" dirty="0"/>
          </a:p>
          <a:p>
            <a:pPr marL="342900" indent="-342900">
              <a:buClr>
                <a:srgbClr val="C00000"/>
              </a:buClr>
              <a:buSzPct val="89000"/>
              <a:buFont typeface="Arial" panose="020B0604020202020204" pitchFamily="34" charset="0"/>
              <a:buChar char="►"/>
            </a:pPr>
            <a:endParaRPr lang="en-US" sz="1900" dirty="0" smtClean="0"/>
          </a:p>
          <a:p>
            <a:pPr marL="342900" indent="-342900">
              <a:buClr>
                <a:srgbClr val="C00000"/>
              </a:buClr>
              <a:buSzPct val="89000"/>
              <a:buFont typeface="Arial" panose="020B0604020202020204" pitchFamily="34" charset="0"/>
              <a:buChar char="►"/>
            </a:pPr>
            <a:endParaRPr lang="en-US" sz="1900" dirty="0" smtClean="0"/>
          </a:p>
          <a:p>
            <a:pPr marL="342900" indent="-342900">
              <a:buClr>
                <a:srgbClr val="C00000"/>
              </a:buClr>
              <a:buSzPct val="89000"/>
              <a:buFont typeface="Arial" panose="020B0604020202020204" pitchFamily="34" charset="0"/>
              <a:buChar char="►"/>
            </a:pPr>
            <a:endParaRPr lang="en-US" sz="1900" dirty="0"/>
          </a:p>
          <a:p>
            <a:pPr marL="342900" indent="-342900">
              <a:buClr>
                <a:srgbClr val="C00000"/>
              </a:buClr>
              <a:buSzPct val="89000"/>
              <a:buFont typeface="Arial" panose="020B0604020202020204" pitchFamily="34" charset="0"/>
              <a:buChar char="►"/>
            </a:pPr>
            <a:endParaRPr lang="en-US" sz="1900" dirty="0" smtClean="0"/>
          </a:p>
          <a:p>
            <a:pPr marL="342900" indent="-342900">
              <a:buClr>
                <a:srgbClr val="C00000"/>
              </a:buClr>
              <a:buSzPct val="89000"/>
              <a:buFont typeface="Arial" panose="020B0604020202020204" pitchFamily="34" charset="0"/>
              <a:buChar char="►"/>
            </a:pPr>
            <a:r>
              <a:rPr lang="en-US" sz="1900" dirty="0"/>
              <a:t>The corrosion of iron and steel has a special name: </a:t>
            </a:r>
            <a:r>
              <a:rPr lang="en-US" sz="1900" b="1" dirty="0">
                <a:solidFill>
                  <a:srgbClr val="FF0000"/>
                </a:solidFill>
              </a:rPr>
              <a:t>rusting</a:t>
            </a:r>
            <a:r>
              <a:rPr lang="en-US" sz="1900" dirty="0"/>
              <a:t>.</a:t>
            </a:r>
          </a:p>
          <a:p>
            <a:pPr marL="342900" indent="-342900">
              <a:buClr>
                <a:srgbClr val="C00000"/>
              </a:buClr>
              <a:buSzPct val="89000"/>
              <a:buFont typeface="Arial" panose="020B0604020202020204" pitchFamily="34" charset="0"/>
              <a:buChar char="►"/>
            </a:pPr>
            <a:r>
              <a:rPr lang="en-US" sz="1900" dirty="0"/>
              <a:t>The red-brown substance that forms is called </a:t>
            </a:r>
            <a:r>
              <a:rPr lang="en-US" sz="1900" b="1" dirty="0">
                <a:solidFill>
                  <a:srgbClr val="FF0000"/>
                </a:solidFill>
              </a:rPr>
              <a:t>rust</a:t>
            </a:r>
            <a:r>
              <a:rPr lang="en-US" sz="1900" dirty="0"/>
              <a:t>.</a:t>
            </a:r>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215</a:t>
            </a:r>
            <a:endParaRPr lang="en-GB" sz="960"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l="2922" t="10396" r="3310"/>
          <a:stretch/>
        </p:blipFill>
        <p:spPr>
          <a:xfrm>
            <a:off x="1187624" y="2636912"/>
            <a:ext cx="4320480" cy="2752375"/>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a:ext>
            </a:extLst>
          </a:blip>
          <a:srcRect b="12051"/>
          <a:stretch/>
        </p:blipFill>
        <p:spPr>
          <a:xfrm>
            <a:off x="5724128" y="1124744"/>
            <a:ext cx="3168352" cy="1963325"/>
          </a:xfrm>
          <a:prstGeom prst="rect">
            <a:avLst/>
          </a:prstGeom>
        </p:spPr>
      </p:pic>
      <p:sp>
        <p:nvSpPr>
          <p:cNvPr id="6" name="Rectangle 5"/>
          <p:cNvSpPr/>
          <p:nvPr/>
        </p:nvSpPr>
        <p:spPr>
          <a:xfrm>
            <a:off x="5724128" y="3153110"/>
            <a:ext cx="3150292" cy="1077218"/>
          </a:xfrm>
          <a:prstGeom prst="rect">
            <a:avLst/>
          </a:prstGeom>
        </p:spPr>
        <p:txBody>
          <a:bodyPr wrap="square">
            <a:spAutoFit/>
          </a:bodyPr>
          <a:lstStyle/>
          <a:p>
            <a:pPr indent="361950">
              <a:buClr>
                <a:srgbClr val="C00000"/>
              </a:buClr>
              <a:buFont typeface="Arial" panose="020B0604020202020204" pitchFamily="34" charset="0"/>
              <a:buChar char="▲"/>
            </a:pPr>
            <a:r>
              <a:rPr lang="en-US" sz="1600" dirty="0"/>
              <a:t>Rust forms as flakes. Oxygen </a:t>
            </a:r>
            <a:r>
              <a:rPr lang="en-US" sz="1600" dirty="0" smtClean="0"/>
              <a:t>and moisture </a:t>
            </a:r>
            <a:r>
              <a:rPr lang="en-US" sz="1600" dirty="0"/>
              <a:t>can get behind them - so </a:t>
            </a:r>
            <a:r>
              <a:rPr lang="en-US" sz="1600" dirty="0" smtClean="0"/>
              <a:t>in time </a:t>
            </a:r>
            <a:r>
              <a:rPr lang="en-US" sz="1600" dirty="0"/>
              <a:t>the iron rusts right through.</a:t>
            </a:r>
            <a:endParaRPr lang="en-GB" sz="1600" dirty="0"/>
          </a:p>
        </p:txBody>
      </p:sp>
      <p:sp>
        <p:nvSpPr>
          <p:cNvPr id="12" name="Rectangle 11"/>
          <p:cNvSpPr/>
          <p:nvPr/>
        </p:nvSpPr>
        <p:spPr>
          <a:xfrm>
            <a:off x="5724128" y="4251546"/>
            <a:ext cx="3168354" cy="2391424"/>
          </a:xfrm>
          <a:prstGeom prst="rect">
            <a:avLst/>
          </a:prstGeom>
          <a:solidFill>
            <a:srgbClr val="AAE1FA"/>
          </a:solidFill>
          <a:ln w="57150">
            <a:solidFill>
              <a:srgbClr val="002060"/>
            </a:solidFill>
          </a:ln>
        </p:spPr>
        <p:txBody>
          <a:bodyPr wrap="square" anchor="ctr" anchorCtr="0">
            <a:spAutoFit/>
          </a:bodyPr>
          <a:lstStyle/>
          <a:p>
            <a:pPr>
              <a:buClr>
                <a:srgbClr val="C00000"/>
              </a:buClr>
              <a:tabLst>
                <a:tab pos="1795463" algn="l"/>
              </a:tabLst>
            </a:pPr>
            <a:r>
              <a:rPr lang="en-US" sz="1660" b="1" dirty="0">
                <a:solidFill>
                  <a:srgbClr val="C00000"/>
                </a:solidFill>
                <a:latin typeface="Arial" panose="020B0604020202020204" pitchFamily="34" charset="0"/>
                <a:cs typeface="Arial" panose="020B0604020202020204" pitchFamily="34" charset="0"/>
              </a:rPr>
              <a:t>Rusting and </a:t>
            </a:r>
            <a:r>
              <a:rPr lang="en-US" sz="1660" b="1" dirty="0" smtClean="0">
                <a:solidFill>
                  <a:srgbClr val="C00000"/>
                </a:solidFill>
                <a:latin typeface="Arial" panose="020B0604020202020204" pitchFamily="34" charset="0"/>
                <a:cs typeface="Arial" panose="020B0604020202020204" pitchFamily="34" charset="0"/>
              </a:rPr>
              <a:t>salt</a:t>
            </a:r>
          </a:p>
          <a:p>
            <a:pPr marL="276225" indent="-276225">
              <a:buClr>
                <a:srgbClr val="C00000"/>
              </a:buClr>
              <a:buFont typeface="Wingdings" panose="05000000000000000000" pitchFamily="2" charset="2"/>
              <a:buChar char="§"/>
              <a:tabLst>
                <a:tab pos="1795463" algn="l"/>
              </a:tabLst>
            </a:pPr>
            <a:r>
              <a:rPr lang="en-US" sz="1660" dirty="0" smtClean="0">
                <a:solidFill>
                  <a:srgbClr val="000000"/>
                </a:solidFill>
                <a:latin typeface="Arial" panose="020B0604020202020204" pitchFamily="34" charset="0"/>
                <a:cs typeface="Arial" panose="020B0604020202020204" pitchFamily="34" charset="0"/>
              </a:rPr>
              <a:t>Iron </a:t>
            </a:r>
            <a:r>
              <a:rPr lang="en-US" sz="1660" dirty="0">
                <a:solidFill>
                  <a:srgbClr val="000000"/>
                </a:solidFill>
                <a:latin typeface="Arial" panose="020B0604020202020204" pitchFamily="34" charset="0"/>
                <a:cs typeface="Arial" panose="020B0604020202020204" pitchFamily="34" charset="0"/>
              </a:rPr>
              <a:t>rusts faster in salty water</a:t>
            </a:r>
            <a:r>
              <a:rPr lang="en-US" sz="1660" dirty="0" smtClean="0">
                <a:solidFill>
                  <a:srgbClr val="000000"/>
                </a:solidFill>
                <a:latin typeface="Arial" panose="020B0604020202020204" pitchFamily="34" charset="0"/>
                <a:cs typeface="Arial" panose="020B0604020202020204" pitchFamily="34" charset="0"/>
              </a:rPr>
              <a:t>. (</a:t>
            </a:r>
            <a:r>
              <a:rPr lang="en-US" sz="1660" dirty="0">
                <a:solidFill>
                  <a:srgbClr val="000000"/>
                </a:solidFill>
                <a:latin typeface="Arial" panose="020B0604020202020204" pitchFamily="34" charset="0"/>
                <a:cs typeface="Arial" panose="020B0604020202020204" pitchFamily="34" charset="0"/>
              </a:rPr>
              <a:t>Salt speeds up the oxidation.)</a:t>
            </a:r>
          </a:p>
          <a:p>
            <a:pPr marL="276225" indent="-276225">
              <a:buClr>
                <a:srgbClr val="C00000"/>
              </a:buClr>
              <a:buFont typeface="Wingdings" panose="05000000000000000000" pitchFamily="2" charset="2"/>
              <a:buChar char="§"/>
              <a:tabLst>
                <a:tab pos="1709738" algn="l"/>
              </a:tabLst>
            </a:pPr>
            <a:r>
              <a:rPr lang="en-US" sz="1660" dirty="0" smtClean="0">
                <a:solidFill>
                  <a:srgbClr val="000000"/>
                </a:solidFill>
                <a:latin typeface="Arial" panose="020B0604020202020204" pitchFamily="34" charset="0"/>
                <a:cs typeface="Arial" panose="020B0604020202020204" pitchFamily="34" charset="0"/>
              </a:rPr>
              <a:t>So </a:t>
            </a:r>
            <a:r>
              <a:rPr lang="en-US" sz="1660" dirty="0">
                <a:solidFill>
                  <a:srgbClr val="000000"/>
                </a:solidFill>
                <a:latin typeface="Arial" panose="020B0604020202020204" pitchFamily="34" charset="0"/>
                <a:cs typeface="Arial" panose="020B0604020202020204" pitchFamily="34" charset="0"/>
              </a:rPr>
              <a:t>this is a problem for ships </a:t>
            </a:r>
            <a:r>
              <a:rPr lang="en-US" sz="1660" dirty="0" smtClean="0">
                <a:solidFill>
                  <a:srgbClr val="000000"/>
                </a:solidFill>
                <a:latin typeface="Arial" panose="020B0604020202020204" pitchFamily="34" charset="0"/>
                <a:cs typeface="Arial" panose="020B0604020202020204" pitchFamily="34" charset="0"/>
              </a:rPr>
              <a:t>… and </a:t>
            </a:r>
            <a:r>
              <a:rPr lang="en-US" sz="1660" dirty="0">
                <a:solidFill>
                  <a:srgbClr val="000000"/>
                </a:solidFill>
                <a:latin typeface="Arial" panose="020B0604020202020204" pitchFamily="34" charset="0"/>
                <a:cs typeface="Arial" panose="020B0604020202020204" pitchFamily="34" charset="0"/>
              </a:rPr>
              <a:t>for cars, where salt </a:t>
            </a:r>
            <a:r>
              <a:rPr lang="en-US" sz="1660" dirty="0" smtClean="0">
                <a:solidFill>
                  <a:srgbClr val="000000"/>
                </a:solidFill>
                <a:latin typeface="Arial" panose="020B0604020202020204" pitchFamily="34" charset="0"/>
                <a:cs typeface="Arial" panose="020B0604020202020204" pitchFamily="34" charset="0"/>
              </a:rPr>
              <a:t>is sprinkled </a:t>
            </a:r>
            <a:r>
              <a:rPr lang="en-US" sz="1660" dirty="0">
                <a:solidFill>
                  <a:srgbClr val="000000"/>
                </a:solidFill>
                <a:latin typeface="Arial" panose="020B0604020202020204" pitchFamily="34" charset="0"/>
                <a:cs typeface="Arial" panose="020B0604020202020204" pitchFamily="34" charset="0"/>
              </a:rPr>
              <a:t>on roads in winter, </a:t>
            </a:r>
            <a:r>
              <a:rPr lang="en-US" sz="1660" dirty="0" smtClean="0">
                <a:solidFill>
                  <a:srgbClr val="000000"/>
                </a:solidFill>
                <a:latin typeface="Arial" panose="020B0604020202020204" pitchFamily="34" charset="0"/>
                <a:cs typeface="Arial" panose="020B0604020202020204" pitchFamily="34" charset="0"/>
              </a:rPr>
              <a:t>to melt </a:t>
            </a:r>
            <a:r>
              <a:rPr lang="en-US" sz="1660" dirty="0">
                <a:solidFill>
                  <a:srgbClr val="000000"/>
                </a:solidFill>
                <a:latin typeface="Arial" panose="020B0604020202020204" pitchFamily="34" charset="0"/>
                <a:cs typeface="Arial" panose="020B0604020202020204" pitchFamily="34" charset="0"/>
              </a:rPr>
              <a:t>ice. </a:t>
            </a:r>
            <a:r>
              <a:rPr lang="en-US" sz="1660" dirty="0" err="1">
                <a:solidFill>
                  <a:srgbClr val="000000"/>
                </a:solidFill>
                <a:latin typeface="Arial" panose="020B0604020202020204" pitchFamily="34" charset="0"/>
                <a:cs typeface="Arial" panose="020B0604020202020204" pitchFamily="34" charset="0"/>
              </a:rPr>
              <a:t>lt</a:t>
            </a:r>
            <a:r>
              <a:rPr lang="en-US" sz="1660" dirty="0">
                <a:solidFill>
                  <a:srgbClr val="000000"/>
                </a:solidFill>
                <a:latin typeface="Arial" panose="020B0604020202020204" pitchFamily="34" charset="0"/>
                <a:cs typeface="Arial" panose="020B0604020202020204" pitchFamily="34" charset="0"/>
              </a:rPr>
              <a:t> helps the cars to rust!</a:t>
            </a:r>
            <a:endParaRPr lang="en-GB" sz="1660" u="sng" baseline="30000" dirty="0">
              <a:solidFill>
                <a:srgbClr val="FF0000"/>
              </a:solidFill>
              <a:latin typeface="Arial" panose="020B0604020202020204" pitchFamily="34" charset="0"/>
              <a:cs typeface="Arial" panose="020B0604020202020204" pitchFamily="34" charset="0"/>
            </a:endParaRPr>
          </a:p>
        </p:txBody>
      </p:sp>
      <p:sp>
        <p:nvSpPr>
          <p:cNvPr id="13" name="Oval 12"/>
          <p:cNvSpPr/>
          <p:nvPr/>
        </p:nvSpPr>
        <p:spPr>
          <a:xfrm rot="1078849">
            <a:off x="8584524" y="4196988"/>
            <a:ext cx="411236"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14" name="TextBox 13">
            <a:hlinkClick r:id="rId5" action="ppaction://hlinksldjump"/>
          </p:cNvPr>
          <p:cNvSpPr txBox="1"/>
          <p:nvPr/>
        </p:nvSpPr>
        <p:spPr>
          <a:xfrm>
            <a:off x="8300524" y="2814027"/>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31746979"/>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15.4 – The Rusting Problem</a:t>
            </a:r>
            <a:endParaRPr lang="en-GB" b="1" dirty="0" smtClean="0"/>
          </a:p>
        </p:txBody>
      </p:sp>
      <p:sp>
        <p:nvSpPr>
          <p:cNvPr id="34" name="Rectangle 33"/>
          <p:cNvSpPr/>
          <p:nvPr/>
        </p:nvSpPr>
        <p:spPr>
          <a:xfrm>
            <a:off x="179512" y="1124744"/>
            <a:ext cx="8712968" cy="5647700"/>
          </a:xfrm>
          <a:prstGeom prst="rect">
            <a:avLst/>
          </a:prstGeom>
        </p:spPr>
        <p:txBody>
          <a:bodyPr wrap="square">
            <a:spAutoFit/>
          </a:bodyPr>
          <a:lstStyle/>
          <a:p>
            <a:pPr>
              <a:buClr>
                <a:srgbClr val="C00000"/>
              </a:buClr>
              <a:buSzPct val="89000"/>
            </a:pPr>
            <a:r>
              <a:rPr lang="en-US" sz="1900" b="1" dirty="0" smtClean="0">
                <a:solidFill>
                  <a:srgbClr val="C00000"/>
                </a:solidFill>
              </a:rPr>
              <a:t>An </a:t>
            </a:r>
            <a:r>
              <a:rPr lang="en-US" sz="1900" b="1" dirty="0">
                <a:solidFill>
                  <a:srgbClr val="C00000"/>
                </a:solidFill>
              </a:rPr>
              <a:t>experiment to investigate rusting</a:t>
            </a:r>
          </a:p>
          <a:p>
            <a:pPr marL="457200" indent="-457200">
              <a:buClr>
                <a:srgbClr val="C00000"/>
              </a:buClr>
              <a:buSzPct val="89000"/>
              <a:buFont typeface="+mj-lt"/>
              <a:buAutoNum type="arabicPeriod"/>
            </a:pPr>
            <a:r>
              <a:rPr lang="en-US" sz="1900" dirty="0" smtClean="0"/>
              <a:t>Stand </a:t>
            </a:r>
            <a:r>
              <a:rPr lang="en-US" sz="1900" dirty="0"/>
              <a:t>three identical nails in three test-tubes.</a:t>
            </a:r>
          </a:p>
          <a:p>
            <a:pPr marL="457200" indent="-457200">
              <a:buClr>
                <a:srgbClr val="C00000"/>
              </a:buClr>
              <a:buSzPct val="89000"/>
              <a:buFont typeface="+mj-lt"/>
              <a:buAutoNum type="arabicPeriod"/>
            </a:pPr>
            <a:r>
              <a:rPr lang="en-US" sz="1900" dirty="0" smtClean="0"/>
              <a:t>Now </a:t>
            </a:r>
            <a:r>
              <a:rPr lang="en-US" sz="1900" dirty="0"/>
              <a:t>prepare the test-tubes as below, so that</a:t>
            </a:r>
            <a:r>
              <a:rPr lang="en-US" sz="1900" dirty="0" smtClean="0"/>
              <a:t>:</a:t>
            </a:r>
            <a:br>
              <a:rPr lang="en-US" sz="1900" dirty="0" smtClean="0"/>
            </a:br>
            <a:r>
              <a:rPr lang="en-US" sz="1900" dirty="0" smtClean="0"/>
              <a:t>– </a:t>
            </a:r>
            <a:r>
              <a:rPr lang="en-US" sz="1900" dirty="0"/>
              <a:t>test-tube 1 </a:t>
            </a:r>
            <a:r>
              <a:rPr lang="en-US" sz="1900" dirty="0" smtClean="0"/>
              <a:t>contains</a:t>
            </a:r>
            <a:br>
              <a:rPr lang="en-US" sz="1900" dirty="0" smtClean="0"/>
            </a:br>
            <a:r>
              <a:rPr lang="en-US" sz="1900" dirty="0" smtClean="0"/>
              <a:t>   dry air</a:t>
            </a:r>
            <a:br>
              <a:rPr lang="en-US" sz="1900" dirty="0" smtClean="0"/>
            </a:br>
            <a:r>
              <a:rPr lang="en-US" sz="1900" dirty="0" smtClean="0"/>
              <a:t>– </a:t>
            </a:r>
            <a:r>
              <a:rPr lang="en-US" sz="1900" dirty="0"/>
              <a:t>test-tube 2 contains </a:t>
            </a:r>
            <a:r>
              <a:rPr lang="en-US" sz="1900" dirty="0" smtClean="0"/>
              <a:t/>
            </a:r>
            <a:br>
              <a:rPr lang="en-US" sz="1900" dirty="0" smtClean="0"/>
            </a:br>
            <a:r>
              <a:rPr lang="en-US" sz="1900" dirty="0" smtClean="0"/>
              <a:t>   water but </a:t>
            </a:r>
            <a:r>
              <a:rPr lang="en-US" sz="1900" dirty="0"/>
              <a:t>no </a:t>
            </a:r>
            <a:r>
              <a:rPr lang="en-US" sz="1900" dirty="0" smtClean="0"/>
              <a:t>air</a:t>
            </a:r>
            <a:br>
              <a:rPr lang="en-US" sz="1900" dirty="0" smtClean="0"/>
            </a:br>
            <a:r>
              <a:rPr lang="en-US" sz="1900" dirty="0" smtClean="0"/>
              <a:t>– </a:t>
            </a:r>
            <a:r>
              <a:rPr lang="en-US" sz="1900" dirty="0"/>
              <a:t>test-tube 3 has both </a:t>
            </a:r>
            <a:r>
              <a:rPr lang="en-US" sz="1900" dirty="0" smtClean="0"/>
              <a:t/>
            </a:r>
            <a:br>
              <a:rPr lang="en-US" sz="1900" dirty="0" smtClean="0"/>
            </a:br>
            <a:r>
              <a:rPr lang="en-US" sz="1900" dirty="0" smtClean="0"/>
              <a:t>   air and water</a:t>
            </a:r>
            <a:r>
              <a:rPr lang="en-US" sz="1900" dirty="0"/>
              <a:t>.</a:t>
            </a:r>
          </a:p>
          <a:p>
            <a:pPr marL="457200" indent="-457200">
              <a:buClr>
                <a:srgbClr val="C00000"/>
              </a:buClr>
              <a:buSzPct val="89000"/>
              <a:buFont typeface="+mj-lt"/>
              <a:buAutoNum type="arabicPeriod"/>
            </a:pPr>
            <a:r>
              <a:rPr lang="en-US" sz="1900" dirty="0" smtClean="0"/>
              <a:t>Leave </a:t>
            </a:r>
            <a:r>
              <a:rPr lang="en-US" sz="1900" dirty="0"/>
              <a:t>the </a:t>
            </a:r>
            <a:r>
              <a:rPr lang="en-US" sz="1900" dirty="0" smtClean="0"/>
              <a:t>test- tubes </a:t>
            </a:r>
            <a:br>
              <a:rPr lang="en-US" sz="1900" dirty="0" smtClean="0"/>
            </a:br>
            <a:r>
              <a:rPr lang="en-US" sz="1900" dirty="0" smtClean="0"/>
              <a:t>to </a:t>
            </a:r>
            <a:r>
              <a:rPr lang="en-US" sz="1900" dirty="0"/>
              <a:t>one </a:t>
            </a:r>
            <a:r>
              <a:rPr lang="en-US" sz="1900" dirty="0" smtClean="0"/>
              <a:t> side </a:t>
            </a:r>
            <a:r>
              <a:rPr lang="en-US" sz="1900" dirty="0"/>
              <a:t>for </a:t>
            </a:r>
            <a:r>
              <a:rPr lang="en-US" sz="1900" dirty="0" smtClean="0"/>
              <a:t> </a:t>
            </a:r>
            <a:br>
              <a:rPr lang="en-US" sz="1900" dirty="0" smtClean="0"/>
            </a:br>
            <a:r>
              <a:rPr lang="en-US" sz="1900" dirty="0" smtClean="0"/>
              <a:t>several </a:t>
            </a:r>
            <a:r>
              <a:rPr lang="en-US" sz="1900" dirty="0"/>
              <a:t>days</a:t>
            </a:r>
            <a:r>
              <a:rPr lang="en-US" sz="1900" dirty="0" smtClean="0"/>
              <a:t>.</a:t>
            </a:r>
          </a:p>
          <a:p>
            <a:pPr marL="285750" indent="-285750">
              <a:buClr>
                <a:srgbClr val="C00000"/>
              </a:buClr>
              <a:buSzPct val="89000"/>
              <a:buFont typeface="Arial" panose="020B0604020202020204" pitchFamily="34" charset="0"/>
              <a:buChar char="►"/>
            </a:pPr>
            <a:r>
              <a:rPr lang="en-US" sz="1900" b="1" dirty="0"/>
              <a:t>Result</a:t>
            </a:r>
            <a:r>
              <a:rPr lang="en-US" sz="1900" dirty="0"/>
              <a:t> After several days, the </a:t>
            </a:r>
            <a:r>
              <a:rPr lang="en-US" sz="1900" dirty="0" smtClean="0"/>
              <a:t/>
            </a:r>
            <a:br>
              <a:rPr lang="en-US" sz="1900" dirty="0" smtClean="0"/>
            </a:br>
            <a:r>
              <a:rPr lang="en-US" sz="1900" dirty="0" smtClean="0"/>
              <a:t>nails </a:t>
            </a:r>
            <a:r>
              <a:rPr lang="en-US" sz="1900" dirty="0"/>
              <a:t>in test-tubes 1 and 2 show </a:t>
            </a:r>
            <a:r>
              <a:rPr lang="en-US" sz="1900" dirty="0" smtClean="0"/>
              <a:t/>
            </a:r>
            <a:br>
              <a:rPr lang="en-US" sz="1900" dirty="0" smtClean="0"/>
            </a:br>
            <a:r>
              <a:rPr lang="en-US" sz="1900" dirty="0" smtClean="0"/>
              <a:t>no </a:t>
            </a:r>
            <a:r>
              <a:rPr lang="en-US" sz="1900" dirty="0"/>
              <a:t>signs </a:t>
            </a:r>
            <a:r>
              <a:rPr lang="en-US" sz="1900" dirty="0" smtClean="0"/>
              <a:t>of rusting</a:t>
            </a:r>
            <a:r>
              <a:rPr lang="en-US" sz="1900" dirty="0"/>
              <a:t>. But the nail in test-tube 3 has rust on it. This is </a:t>
            </a:r>
            <a:r>
              <a:rPr lang="en-US" sz="1900" dirty="0" smtClean="0"/>
              <a:t>because:</a:t>
            </a:r>
            <a:br>
              <a:rPr lang="en-US" sz="1900" dirty="0" smtClean="0"/>
            </a:br>
            <a:r>
              <a:rPr lang="en-US" sz="1900" b="1" dirty="0" smtClean="0"/>
              <a:t>Rusting </a:t>
            </a:r>
            <a:r>
              <a:rPr lang="en-US" sz="1900" b="1" dirty="0"/>
              <a:t>requires oxygen and water.</a:t>
            </a:r>
          </a:p>
          <a:p>
            <a:pPr marL="285750" indent="-285750">
              <a:buClr>
                <a:srgbClr val="C00000"/>
              </a:buClr>
              <a:buSzPct val="89000"/>
              <a:buFont typeface="Arial" panose="020B0604020202020204" pitchFamily="34" charset="0"/>
              <a:buChar char="►"/>
            </a:pPr>
            <a:r>
              <a:rPr lang="en-US" sz="1900" dirty="0"/>
              <a:t>In fact the iron is </a:t>
            </a:r>
            <a:r>
              <a:rPr lang="en-US" sz="1900" dirty="0" err="1"/>
              <a:t>oxidised</a:t>
            </a:r>
            <a:r>
              <a:rPr lang="en-US" sz="1900" dirty="0"/>
              <a:t>, in this </a:t>
            </a:r>
            <a:r>
              <a:rPr lang="en-US" sz="1900" dirty="0" smtClean="0"/>
              <a:t>reaction:</a:t>
            </a:r>
            <a:br>
              <a:rPr lang="en-US" sz="1900" dirty="0" smtClean="0"/>
            </a:br>
            <a:r>
              <a:rPr lang="en-US" sz="1900" b="1" dirty="0" smtClean="0">
                <a:solidFill>
                  <a:srgbClr val="FF0000"/>
                </a:solidFill>
              </a:rPr>
              <a:t>4Fe </a:t>
            </a:r>
            <a:r>
              <a:rPr lang="en-US" sz="1900" b="1" dirty="0">
                <a:solidFill>
                  <a:srgbClr val="FF0000"/>
                </a:solidFill>
              </a:rPr>
              <a:t>(</a:t>
            </a:r>
            <a:r>
              <a:rPr lang="en-US" sz="1900" b="1" i="1" dirty="0">
                <a:solidFill>
                  <a:srgbClr val="FF0000"/>
                </a:solidFill>
              </a:rPr>
              <a:t>s</a:t>
            </a:r>
            <a:r>
              <a:rPr lang="en-US" sz="1900" b="1" dirty="0">
                <a:solidFill>
                  <a:srgbClr val="FF0000"/>
                </a:solidFill>
              </a:rPr>
              <a:t>) </a:t>
            </a:r>
            <a:r>
              <a:rPr lang="en-US" sz="1900" b="1" dirty="0" smtClean="0">
                <a:solidFill>
                  <a:srgbClr val="FF0000"/>
                </a:solidFill>
              </a:rPr>
              <a:t>+ </a:t>
            </a:r>
            <a:r>
              <a:rPr lang="en-US" sz="1900" b="1" dirty="0">
                <a:solidFill>
                  <a:srgbClr val="FF0000"/>
                </a:solidFill>
              </a:rPr>
              <a:t>3O</a:t>
            </a:r>
            <a:r>
              <a:rPr lang="en-US" sz="1900" b="1" baseline="-25000" dirty="0">
                <a:solidFill>
                  <a:srgbClr val="FF0000"/>
                </a:solidFill>
              </a:rPr>
              <a:t>2</a:t>
            </a:r>
            <a:r>
              <a:rPr lang="en-US" sz="1900" b="1" dirty="0">
                <a:solidFill>
                  <a:srgbClr val="FF0000"/>
                </a:solidFill>
              </a:rPr>
              <a:t> (</a:t>
            </a:r>
            <a:r>
              <a:rPr lang="en-US" sz="1900" b="1" i="1" dirty="0">
                <a:solidFill>
                  <a:srgbClr val="FF0000"/>
                </a:solidFill>
              </a:rPr>
              <a:t>g</a:t>
            </a:r>
            <a:r>
              <a:rPr lang="en-US" sz="1900" b="1" dirty="0">
                <a:solidFill>
                  <a:srgbClr val="FF0000"/>
                </a:solidFill>
              </a:rPr>
              <a:t>) </a:t>
            </a:r>
            <a:r>
              <a:rPr lang="en-US" sz="1900" b="1" dirty="0" smtClean="0">
                <a:solidFill>
                  <a:srgbClr val="FF0000"/>
                </a:solidFill>
              </a:rPr>
              <a:t>+ </a:t>
            </a:r>
            <a:r>
              <a:rPr lang="en-US" sz="1900" b="1" dirty="0">
                <a:solidFill>
                  <a:srgbClr val="FF0000"/>
                </a:solidFill>
              </a:rPr>
              <a:t>4H</a:t>
            </a:r>
            <a:r>
              <a:rPr lang="en-US" sz="1900" b="1" baseline="-25000" dirty="0">
                <a:solidFill>
                  <a:srgbClr val="FF0000"/>
                </a:solidFill>
              </a:rPr>
              <a:t>2</a:t>
            </a:r>
            <a:r>
              <a:rPr lang="en-US" sz="1900" b="1" dirty="0">
                <a:solidFill>
                  <a:srgbClr val="FF0000"/>
                </a:solidFill>
              </a:rPr>
              <a:t>O (</a:t>
            </a:r>
            <a:r>
              <a:rPr lang="en-US" sz="1900" b="1" i="1" dirty="0">
                <a:solidFill>
                  <a:srgbClr val="FF0000"/>
                </a:solidFill>
              </a:rPr>
              <a:t>l</a:t>
            </a:r>
            <a:r>
              <a:rPr lang="en-US" sz="1900" b="1" dirty="0">
                <a:solidFill>
                  <a:srgbClr val="FF0000"/>
                </a:solidFill>
              </a:rPr>
              <a:t>) </a:t>
            </a:r>
            <a:r>
              <a:rPr lang="en-US" sz="1900" b="1" dirty="0" smtClean="0">
                <a:solidFill>
                  <a:srgbClr val="FF0000"/>
                </a:solidFill>
              </a:rPr>
              <a:t>→ 2Fe</a:t>
            </a:r>
            <a:r>
              <a:rPr lang="en-US" sz="1900" b="1" baseline="-25000" dirty="0" smtClean="0">
                <a:solidFill>
                  <a:srgbClr val="FF0000"/>
                </a:solidFill>
              </a:rPr>
              <a:t>2</a:t>
            </a:r>
            <a:r>
              <a:rPr lang="en-US" sz="1900" b="1" dirty="0" smtClean="0">
                <a:solidFill>
                  <a:srgbClr val="FF0000"/>
                </a:solidFill>
              </a:rPr>
              <a:t>O</a:t>
            </a:r>
            <a:r>
              <a:rPr lang="en-US" sz="1900" b="1" baseline="-25000" dirty="0" smtClean="0">
                <a:solidFill>
                  <a:srgbClr val="FF0000"/>
                </a:solidFill>
              </a:rPr>
              <a:t>3</a:t>
            </a:r>
            <a:r>
              <a:rPr lang="en-US" sz="1900" b="1" dirty="0" smtClean="0">
                <a:solidFill>
                  <a:srgbClr val="FF0000"/>
                </a:solidFill>
              </a:rPr>
              <a:t>.2H</a:t>
            </a:r>
            <a:r>
              <a:rPr lang="en-US" sz="1900" b="1" baseline="-25000" dirty="0" smtClean="0">
                <a:solidFill>
                  <a:srgbClr val="FF0000"/>
                </a:solidFill>
              </a:rPr>
              <a:t>2</a:t>
            </a:r>
            <a:r>
              <a:rPr lang="en-US" sz="1900" b="1" dirty="0" smtClean="0">
                <a:solidFill>
                  <a:srgbClr val="FF0000"/>
                </a:solidFill>
              </a:rPr>
              <a:t>O </a:t>
            </a:r>
            <a:r>
              <a:rPr lang="en-US" sz="1900" b="1" dirty="0">
                <a:solidFill>
                  <a:srgbClr val="FF0000"/>
                </a:solidFill>
              </a:rPr>
              <a:t>(</a:t>
            </a:r>
            <a:r>
              <a:rPr lang="en-US" sz="1900" b="1" i="1" dirty="0" smtClean="0">
                <a:solidFill>
                  <a:srgbClr val="FF0000"/>
                </a:solidFill>
              </a:rPr>
              <a:t>s</a:t>
            </a:r>
            <a:r>
              <a:rPr lang="en-US" sz="1900" b="1" dirty="0" smtClean="0">
                <a:solidFill>
                  <a:srgbClr val="FF0000"/>
                </a:solidFill>
              </a:rPr>
              <a:t>)</a:t>
            </a:r>
            <a:br>
              <a:rPr lang="en-US" sz="1900" b="1" dirty="0" smtClean="0">
                <a:solidFill>
                  <a:srgbClr val="FF0000"/>
                </a:solidFill>
              </a:rPr>
            </a:br>
            <a:r>
              <a:rPr lang="en-US" sz="1900" b="1" dirty="0" smtClean="0">
                <a:solidFill>
                  <a:srgbClr val="FF0000"/>
                </a:solidFill>
              </a:rPr>
              <a:t>   </a:t>
            </a:r>
            <a:r>
              <a:rPr lang="en-US" sz="1900" dirty="0" smtClean="0"/>
              <a:t>iron   + </a:t>
            </a:r>
            <a:r>
              <a:rPr lang="en-US" sz="1900" dirty="0"/>
              <a:t>oxygen </a:t>
            </a:r>
            <a:r>
              <a:rPr lang="en-US" sz="1900" dirty="0" smtClean="0"/>
              <a:t>+ </a:t>
            </a:r>
            <a:r>
              <a:rPr lang="en-US" sz="1900" dirty="0"/>
              <a:t>water </a:t>
            </a:r>
            <a:r>
              <a:rPr lang="en-US" sz="1900" b="1" dirty="0"/>
              <a:t>→</a:t>
            </a:r>
            <a:r>
              <a:rPr lang="en-US" sz="1900" dirty="0" smtClean="0"/>
              <a:t>  hydrated </a:t>
            </a:r>
            <a:r>
              <a:rPr lang="en-US" sz="1900" dirty="0"/>
              <a:t>iron(III) oxide (rust)</a:t>
            </a:r>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215</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203848" y="2177712"/>
            <a:ext cx="5688632" cy="2331408"/>
          </a:xfrm>
          <a:prstGeom prst="rect">
            <a:avLst/>
          </a:prstGeom>
        </p:spPr>
      </p:pic>
      <p:sp>
        <p:nvSpPr>
          <p:cNvPr id="12" name="TextBox 11">
            <a:hlinkClick r:id="rId4" action="ppaction://hlinksldjump"/>
          </p:cNvPr>
          <p:cNvSpPr txBox="1"/>
          <p:nvPr/>
        </p:nvSpPr>
        <p:spPr>
          <a:xfrm>
            <a:off x="8300524" y="105273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543821572"/>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15.4 – The Rusting Problem</a:t>
            </a:r>
            <a:endParaRPr lang="en-GB"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215</a:t>
            </a:r>
            <a:endParaRPr lang="en-GB" sz="960" b="1" dirty="0">
              <a:latin typeface="Arial" panose="020B0604020202020204" pitchFamily="34" charset="0"/>
              <a:cs typeface="Arial" panose="020B0604020202020204" pitchFamily="34" charset="0"/>
            </a:endParaRPr>
          </a:p>
        </p:txBody>
      </p:sp>
      <p:sp>
        <p:nvSpPr>
          <p:cNvPr id="6" name="Rectangle 5"/>
          <p:cNvSpPr/>
          <p:nvPr/>
        </p:nvSpPr>
        <p:spPr>
          <a:xfrm>
            <a:off x="6415371" y="3573016"/>
            <a:ext cx="2396071" cy="877163"/>
          </a:xfrm>
          <a:prstGeom prst="rect">
            <a:avLst/>
          </a:prstGeom>
        </p:spPr>
        <p:txBody>
          <a:bodyPr wrap="square">
            <a:spAutoFit/>
          </a:bodyPr>
          <a:lstStyle/>
          <a:p>
            <a:pPr indent="361950">
              <a:buClr>
                <a:srgbClr val="C00000"/>
              </a:buClr>
              <a:buFont typeface="Arial" panose="020B0604020202020204" pitchFamily="34" charset="0"/>
              <a:buChar char="▲"/>
            </a:pPr>
            <a:r>
              <a:rPr lang="en-US" sz="1700" dirty="0"/>
              <a:t>A rusting anchor chain. Iron </a:t>
            </a:r>
            <a:r>
              <a:rPr lang="en-US" sz="1700" dirty="0" smtClean="0"/>
              <a:t>rusts faster </a:t>
            </a:r>
            <a:r>
              <a:rPr lang="en-US" sz="1700" dirty="0"/>
              <a:t>in salty water.</a:t>
            </a:r>
            <a:endParaRPr lang="en-GB" sz="170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l="11877" r="11492"/>
          <a:stretch/>
        </p:blipFill>
        <p:spPr>
          <a:xfrm>
            <a:off x="6415372" y="1124745"/>
            <a:ext cx="2477108" cy="2425634"/>
          </a:xfrm>
          <a:prstGeom prst="rect">
            <a:avLst/>
          </a:prstGeom>
        </p:spPr>
      </p:pic>
      <p:sp>
        <p:nvSpPr>
          <p:cNvPr id="11" name="Rectangle 10"/>
          <p:cNvSpPr/>
          <p:nvPr/>
        </p:nvSpPr>
        <p:spPr>
          <a:xfrm>
            <a:off x="6415371" y="4632519"/>
            <a:ext cx="2477111" cy="1938992"/>
          </a:xfrm>
          <a:prstGeom prst="rect">
            <a:avLst/>
          </a:prstGeom>
          <a:solidFill>
            <a:srgbClr val="AAE1FA"/>
          </a:solidFill>
          <a:ln w="57150">
            <a:solidFill>
              <a:srgbClr val="002060"/>
            </a:solidFill>
          </a:ln>
        </p:spPr>
        <p:txBody>
          <a:bodyPr wrap="square" anchor="ctr" anchorCtr="0">
            <a:spAutoFit/>
          </a:bodyPr>
          <a:lstStyle/>
          <a:p>
            <a:pPr>
              <a:buClr>
                <a:srgbClr val="C00000"/>
              </a:buClr>
              <a:tabLst>
                <a:tab pos="1795463" algn="l"/>
              </a:tabLst>
            </a:pPr>
            <a:r>
              <a:rPr lang="en-US" sz="2000" b="1" dirty="0" smtClean="0">
                <a:solidFill>
                  <a:srgbClr val="C00000"/>
                </a:solidFill>
                <a:latin typeface="Arial" panose="020B0604020202020204" pitchFamily="34" charset="0"/>
                <a:cs typeface="Arial" panose="020B0604020202020204" pitchFamily="34" charset="0"/>
              </a:rPr>
              <a:t>Stainless steel</a:t>
            </a:r>
          </a:p>
          <a:p>
            <a:pPr marL="276225" indent="-276225">
              <a:buClr>
                <a:srgbClr val="C00000"/>
              </a:buClr>
              <a:buFont typeface="Wingdings" panose="05000000000000000000" pitchFamily="2" charset="2"/>
              <a:buChar char="§"/>
              <a:tabLst>
                <a:tab pos="1795463" algn="l"/>
              </a:tabLst>
            </a:pPr>
            <a:r>
              <a:rPr lang="en-US" sz="2000" dirty="0" smtClean="0">
                <a:solidFill>
                  <a:srgbClr val="000000"/>
                </a:solidFill>
                <a:latin typeface="Arial" panose="020B0604020202020204" pitchFamily="34" charset="0"/>
                <a:cs typeface="Arial" panose="020B0604020202020204" pitchFamily="34" charset="0"/>
              </a:rPr>
              <a:t>Remember, the alloy stainless steel</a:t>
            </a:r>
          </a:p>
          <a:p>
            <a:pPr marL="276225" indent="-276225">
              <a:buClr>
                <a:srgbClr val="C00000"/>
              </a:buClr>
              <a:buFont typeface="Wingdings" panose="05000000000000000000" pitchFamily="2" charset="2"/>
              <a:buChar char="§"/>
              <a:tabLst>
                <a:tab pos="1795463" algn="l"/>
              </a:tabLst>
            </a:pPr>
            <a:r>
              <a:rPr lang="en-US" sz="2000" dirty="0" smtClean="0">
                <a:solidFill>
                  <a:srgbClr val="000000"/>
                </a:solidFill>
                <a:latin typeface="Arial" panose="020B0604020202020204" pitchFamily="34" charset="0"/>
                <a:cs typeface="Arial" panose="020B0604020202020204" pitchFamily="34" charset="0"/>
              </a:rPr>
              <a:t>does </a:t>
            </a:r>
            <a:r>
              <a:rPr lang="en-US" sz="2000" dirty="0">
                <a:solidFill>
                  <a:srgbClr val="000000"/>
                </a:solidFill>
                <a:latin typeface="Arial" panose="020B0604020202020204" pitchFamily="34" charset="0"/>
                <a:cs typeface="Arial" panose="020B0604020202020204" pitchFamily="34" charset="0"/>
              </a:rPr>
              <a:t>not rust. But other steels do.</a:t>
            </a:r>
            <a:endParaRPr lang="en-GB" sz="2000" u="sng" baseline="30000" dirty="0">
              <a:solidFill>
                <a:srgbClr val="FF0000"/>
              </a:solidFill>
              <a:latin typeface="Arial" panose="020B0604020202020204" pitchFamily="34" charset="0"/>
              <a:cs typeface="Arial" panose="020B0604020202020204" pitchFamily="34" charset="0"/>
            </a:endParaRPr>
          </a:p>
        </p:txBody>
      </p:sp>
      <p:sp>
        <p:nvSpPr>
          <p:cNvPr id="14" name="Oval 13"/>
          <p:cNvSpPr/>
          <p:nvPr/>
        </p:nvSpPr>
        <p:spPr>
          <a:xfrm rot="1078849">
            <a:off x="8584524" y="4490757"/>
            <a:ext cx="411236"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51521" y="1124745"/>
            <a:ext cx="3827918" cy="2679625"/>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51522" y="3924854"/>
            <a:ext cx="3827918" cy="2672498"/>
          </a:xfrm>
          <a:prstGeom prst="rect">
            <a:avLst/>
          </a:prstGeom>
        </p:spPr>
      </p:pic>
      <p:sp>
        <p:nvSpPr>
          <p:cNvPr id="10" name="Rectangle 9"/>
          <p:cNvSpPr/>
          <p:nvPr/>
        </p:nvSpPr>
        <p:spPr>
          <a:xfrm>
            <a:off x="4122611" y="1196752"/>
            <a:ext cx="2249589" cy="1631216"/>
          </a:xfrm>
          <a:prstGeom prst="rect">
            <a:avLst/>
          </a:prstGeom>
        </p:spPr>
        <p:txBody>
          <a:bodyPr wrap="square">
            <a:spAutoFit/>
          </a:bodyPr>
          <a:lstStyle/>
          <a:p>
            <a:pPr indent="361950">
              <a:buClr>
                <a:srgbClr val="C00000"/>
              </a:buClr>
              <a:buFont typeface="Arial" panose="020B0604020202020204" pitchFamily="34" charset="0"/>
              <a:buChar char="▲"/>
            </a:pPr>
            <a:r>
              <a:rPr lang="en-US" sz="2000" dirty="0"/>
              <a:t>Roofs of </a:t>
            </a:r>
            <a:r>
              <a:rPr lang="en-US" sz="2000" dirty="0" err="1"/>
              <a:t>galvanised</a:t>
            </a:r>
            <a:r>
              <a:rPr lang="en-US" sz="2000" dirty="0"/>
              <a:t> iron in a </a:t>
            </a:r>
            <a:r>
              <a:rPr lang="en-US" sz="2000" dirty="0" smtClean="0"/>
              <a:t>Mexican village</a:t>
            </a:r>
            <a:r>
              <a:rPr lang="en-US" sz="2000" dirty="0"/>
              <a:t>. It is </a:t>
            </a:r>
            <a:r>
              <a:rPr lang="en-US" sz="2000" dirty="0" smtClean="0"/>
              <a:t>usually called </a:t>
            </a:r>
            <a:r>
              <a:rPr lang="en-US" sz="2000" dirty="0"/>
              <a:t>corrugated iron.</a:t>
            </a:r>
            <a:endParaRPr lang="en-GB" sz="2000" dirty="0"/>
          </a:p>
        </p:txBody>
      </p:sp>
      <p:sp>
        <p:nvSpPr>
          <p:cNvPr id="17" name="Rectangle 16"/>
          <p:cNvSpPr/>
          <p:nvPr/>
        </p:nvSpPr>
        <p:spPr>
          <a:xfrm>
            <a:off x="4122611" y="3836947"/>
            <a:ext cx="2249589" cy="1631216"/>
          </a:xfrm>
          <a:prstGeom prst="rect">
            <a:avLst/>
          </a:prstGeom>
        </p:spPr>
        <p:txBody>
          <a:bodyPr wrap="square">
            <a:spAutoFit/>
          </a:bodyPr>
          <a:lstStyle/>
          <a:p>
            <a:pPr indent="361950">
              <a:buClr>
                <a:srgbClr val="C00000"/>
              </a:buClr>
              <a:buFont typeface="Arial" panose="020B0604020202020204" pitchFamily="34" charset="0"/>
              <a:buChar char="▲"/>
            </a:pPr>
            <a:r>
              <a:rPr lang="en-US" sz="2000" dirty="0" smtClean="0"/>
              <a:t>They </a:t>
            </a:r>
            <a:r>
              <a:rPr lang="en-US" sz="2000" dirty="0"/>
              <a:t>are painting the outside of this huge ferry, to </a:t>
            </a:r>
            <a:r>
              <a:rPr lang="en-US" sz="2000" dirty="0" smtClean="0"/>
              <a:t>help prevent </a:t>
            </a:r>
            <a:r>
              <a:rPr lang="en-US" sz="2000" dirty="0"/>
              <a:t>rusting.</a:t>
            </a:r>
            <a:endParaRPr lang="en-GB" sz="2000" dirty="0"/>
          </a:p>
        </p:txBody>
      </p:sp>
      <p:sp>
        <p:nvSpPr>
          <p:cNvPr id="12" name="TextBox 11">
            <a:hlinkClick r:id="rId6" action="ppaction://hlinksldjump"/>
          </p:cNvPr>
          <p:cNvSpPr txBox="1"/>
          <p:nvPr/>
        </p:nvSpPr>
        <p:spPr>
          <a:xfrm>
            <a:off x="5708236" y="583836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783106296"/>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15.4 – The Rusting Problem</a:t>
            </a:r>
            <a:endParaRPr lang="en-GB"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217</a:t>
            </a:r>
            <a:endParaRPr lang="en-GB" sz="960" b="1" dirty="0">
              <a:latin typeface="Arial" panose="020B0604020202020204" pitchFamily="34" charset="0"/>
              <a:cs typeface="Arial" panose="020B0604020202020204" pitchFamily="34" charset="0"/>
            </a:endParaRPr>
          </a:p>
        </p:txBody>
      </p:sp>
      <p:sp>
        <p:nvSpPr>
          <p:cNvPr id="6" name="Rectangle 5"/>
          <p:cNvSpPr/>
          <p:nvPr/>
        </p:nvSpPr>
        <p:spPr>
          <a:xfrm>
            <a:off x="6228184" y="5229200"/>
            <a:ext cx="2664295" cy="1400383"/>
          </a:xfrm>
          <a:prstGeom prst="rect">
            <a:avLst/>
          </a:prstGeom>
        </p:spPr>
        <p:txBody>
          <a:bodyPr wrap="square">
            <a:spAutoFit/>
          </a:bodyPr>
          <a:lstStyle/>
          <a:p>
            <a:pPr indent="361950">
              <a:buClr>
                <a:srgbClr val="C00000"/>
              </a:buClr>
              <a:buFont typeface="Arial" panose="020B0604020202020204" pitchFamily="34" charset="0"/>
              <a:buChar char="▲"/>
            </a:pPr>
            <a:r>
              <a:rPr lang="en-US" sz="1700" dirty="0"/>
              <a:t>Electroplating is used to </a:t>
            </a:r>
            <a:r>
              <a:rPr lang="en-US" sz="1700" dirty="0" err="1"/>
              <a:t>galvanise</a:t>
            </a:r>
            <a:r>
              <a:rPr lang="en-US" sz="1700" dirty="0"/>
              <a:t> </a:t>
            </a:r>
            <a:r>
              <a:rPr lang="en-US" sz="1700" dirty="0" smtClean="0"/>
              <a:t>car bodies</a:t>
            </a:r>
            <a:r>
              <a:rPr lang="en-US" sz="1700" dirty="0"/>
              <a:t>. The anode is a zinc rod, and </a:t>
            </a:r>
            <a:r>
              <a:rPr lang="en-US" sz="1700" dirty="0" smtClean="0"/>
              <a:t>the cathode </a:t>
            </a:r>
            <a:r>
              <a:rPr lang="en-US" sz="1700" dirty="0"/>
              <a:t>is the steel car body.</a:t>
            </a:r>
            <a:endParaRPr lang="en-GB" sz="1700" dirty="0"/>
          </a:p>
        </p:txBody>
      </p:sp>
      <p:sp>
        <p:nvSpPr>
          <p:cNvPr id="15" name="Rectangle 14"/>
          <p:cNvSpPr/>
          <p:nvPr/>
        </p:nvSpPr>
        <p:spPr>
          <a:xfrm>
            <a:off x="179512" y="1132284"/>
            <a:ext cx="6048672" cy="5706177"/>
          </a:xfrm>
          <a:prstGeom prst="rect">
            <a:avLst/>
          </a:prstGeom>
        </p:spPr>
        <p:txBody>
          <a:bodyPr wrap="square">
            <a:spAutoFit/>
          </a:bodyPr>
          <a:lstStyle/>
          <a:p>
            <a:r>
              <a:rPr lang="en-GB" sz="1920" b="1" dirty="0">
                <a:solidFill>
                  <a:srgbClr val="C00000"/>
                </a:solidFill>
              </a:rPr>
              <a:t>How to prevent rusting</a:t>
            </a:r>
          </a:p>
          <a:p>
            <a:pPr marL="361950" indent="-361950">
              <a:buClr>
                <a:srgbClr val="C00000"/>
              </a:buClr>
              <a:buSzPct val="89000"/>
              <a:buFont typeface="Arial" panose="020B0604020202020204" pitchFamily="34" charset="0"/>
              <a:buChar char="►"/>
            </a:pPr>
            <a:r>
              <a:rPr lang="en-US" sz="1920" dirty="0">
                <a:solidFill>
                  <a:srgbClr val="000000"/>
                </a:solidFill>
                <a:latin typeface="Arial" panose="020B0604020202020204" pitchFamily="34" charset="0"/>
                <a:cs typeface="Arial" panose="020B0604020202020204" pitchFamily="34" charset="0"/>
              </a:rPr>
              <a:t>Iron is the most widely used metal in the world – for everything </a:t>
            </a:r>
            <a:r>
              <a:rPr lang="en-US" sz="1920" dirty="0" smtClean="0">
                <a:solidFill>
                  <a:srgbClr val="000000"/>
                </a:solidFill>
                <a:latin typeface="Arial" panose="020B0604020202020204" pitchFamily="34" charset="0"/>
                <a:cs typeface="Arial" panose="020B0604020202020204" pitchFamily="34" charset="0"/>
              </a:rPr>
              <a:t>from needles </a:t>
            </a:r>
            <a:r>
              <a:rPr lang="en-US" sz="1920" dirty="0">
                <a:solidFill>
                  <a:srgbClr val="000000"/>
                </a:solidFill>
                <a:latin typeface="Arial" panose="020B0604020202020204" pitchFamily="34" charset="0"/>
                <a:cs typeface="Arial" panose="020B0604020202020204" pitchFamily="34" charset="0"/>
              </a:rPr>
              <a:t>to ships. But rusting destroys things. How can you prevent </a:t>
            </a:r>
            <a:r>
              <a:rPr lang="en-US" sz="1920" dirty="0" smtClean="0">
                <a:solidFill>
                  <a:srgbClr val="000000"/>
                </a:solidFill>
                <a:latin typeface="Arial" panose="020B0604020202020204" pitchFamily="34" charset="0"/>
                <a:cs typeface="Arial" panose="020B0604020202020204" pitchFamily="34" charset="0"/>
              </a:rPr>
              <a:t>it? </a:t>
            </a:r>
            <a:br>
              <a:rPr lang="en-US" sz="1920" dirty="0" smtClean="0">
                <a:solidFill>
                  <a:srgbClr val="000000"/>
                </a:solidFill>
                <a:latin typeface="Arial" panose="020B0604020202020204" pitchFamily="34" charset="0"/>
                <a:cs typeface="Arial" panose="020B0604020202020204" pitchFamily="34" charset="0"/>
              </a:rPr>
            </a:br>
            <a:r>
              <a:rPr lang="en-GB" sz="1920" dirty="0" smtClean="0">
                <a:solidFill>
                  <a:srgbClr val="000000"/>
                </a:solidFill>
                <a:latin typeface="Arial" panose="020B0604020202020204" pitchFamily="34" charset="0"/>
                <a:cs typeface="Arial" panose="020B0604020202020204" pitchFamily="34" charset="0"/>
              </a:rPr>
              <a:t>There are two approaches.</a:t>
            </a:r>
          </a:p>
          <a:p>
            <a:pPr marL="342900" indent="-342900">
              <a:buFont typeface="+mj-lt"/>
              <a:buAutoNum type="arabicPeriod"/>
            </a:pPr>
            <a:r>
              <a:rPr lang="en-GB" sz="1920" b="1" dirty="0" smtClean="0">
                <a:solidFill>
                  <a:srgbClr val="4040FF"/>
                </a:solidFill>
                <a:latin typeface="Arial" panose="020B0604020202020204" pitchFamily="34" charset="0"/>
                <a:cs typeface="Arial" panose="020B0604020202020204" pitchFamily="34" charset="0"/>
              </a:rPr>
              <a:t>Cover </a:t>
            </a:r>
            <a:r>
              <a:rPr lang="en-GB" sz="1920" b="1" dirty="0">
                <a:solidFill>
                  <a:srgbClr val="4040FF"/>
                </a:solidFill>
                <a:latin typeface="Arial" panose="020B0604020202020204" pitchFamily="34" charset="0"/>
                <a:cs typeface="Arial" panose="020B0604020202020204" pitchFamily="34" charset="0"/>
              </a:rPr>
              <a:t>the </a:t>
            </a:r>
            <a:r>
              <a:rPr lang="en-GB" sz="1920" b="1" dirty="0" smtClean="0">
                <a:solidFill>
                  <a:srgbClr val="4040FF"/>
                </a:solidFill>
                <a:latin typeface="Arial" panose="020B0604020202020204" pitchFamily="34" charset="0"/>
                <a:cs typeface="Arial" panose="020B0604020202020204" pitchFamily="34" charset="0"/>
              </a:rPr>
              <a:t>iron</a:t>
            </a:r>
            <a:br>
              <a:rPr lang="en-GB" sz="1920" b="1" dirty="0" smtClean="0">
                <a:solidFill>
                  <a:srgbClr val="4040FF"/>
                </a:solidFill>
                <a:latin typeface="Arial" panose="020B0604020202020204" pitchFamily="34" charset="0"/>
                <a:cs typeface="Arial" panose="020B0604020202020204" pitchFamily="34" charset="0"/>
              </a:rPr>
            </a:br>
            <a:r>
              <a:rPr lang="en-US" sz="1920" dirty="0" smtClean="0">
                <a:solidFill>
                  <a:srgbClr val="000000"/>
                </a:solidFill>
                <a:latin typeface="Arial" panose="020B0604020202020204" pitchFamily="34" charset="0"/>
                <a:cs typeface="Arial" panose="020B0604020202020204" pitchFamily="34" charset="0"/>
              </a:rPr>
              <a:t>The </a:t>
            </a:r>
            <a:r>
              <a:rPr lang="en-US" sz="1920" dirty="0">
                <a:solidFill>
                  <a:srgbClr val="000000"/>
                </a:solidFill>
                <a:latin typeface="Arial" panose="020B0604020202020204" pitchFamily="34" charset="0"/>
                <a:cs typeface="Arial" panose="020B0604020202020204" pitchFamily="34" charset="0"/>
              </a:rPr>
              <a:t>aim is to keep out oxygen and water. You could use:</a:t>
            </a:r>
          </a:p>
          <a:p>
            <a:pPr marL="620713" indent="-258763">
              <a:buClr>
                <a:srgbClr val="C00000"/>
              </a:buClr>
              <a:buFont typeface="Wingdings" panose="05000000000000000000" pitchFamily="2" charset="2"/>
              <a:buChar char="§"/>
            </a:pPr>
            <a:r>
              <a:rPr lang="en-US" sz="1920" b="1" dirty="0" smtClean="0">
                <a:solidFill>
                  <a:srgbClr val="000000"/>
                </a:solidFill>
                <a:latin typeface="Arial" panose="020B0604020202020204" pitchFamily="34" charset="0"/>
                <a:cs typeface="Arial" panose="020B0604020202020204" pitchFamily="34" charset="0"/>
              </a:rPr>
              <a:t>paint</a:t>
            </a:r>
            <a:r>
              <a:rPr lang="en-US" sz="1920" dirty="0">
                <a:solidFill>
                  <a:srgbClr val="000000"/>
                </a:solidFill>
                <a:latin typeface="Arial" panose="020B0604020202020204" pitchFamily="34" charset="0"/>
                <a:cs typeface="Arial" panose="020B0604020202020204" pitchFamily="34" charset="0"/>
              </a:rPr>
              <a:t>. Steel bridges and railings are usually painted.</a:t>
            </a:r>
          </a:p>
          <a:p>
            <a:pPr marL="620713" indent="-258763">
              <a:buClr>
                <a:srgbClr val="C00000"/>
              </a:buClr>
              <a:buFont typeface="Wingdings" panose="05000000000000000000" pitchFamily="2" charset="2"/>
              <a:buChar char="§"/>
            </a:pPr>
            <a:r>
              <a:rPr lang="en-US" sz="1920" b="1" dirty="0" smtClean="0">
                <a:solidFill>
                  <a:srgbClr val="000000"/>
                </a:solidFill>
                <a:latin typeface="Arial" panose="020B0604020202020204" pitchFamily="34" charset="0"/>
                <a:cs typeface="Arial" panose="020B0604020202020204" pitchFamily="34" charset="0"/>
              </a:rPr>
              <a:t>grease</a:t>
            </a:r>
            <a:r>
              <a:rPr lang="en-US" sz="1920" dirty="0">
                <a:solidFill>
                  <a:srgbClr val="000000"/>
                </a:solidFill>
                <a:latin typeface="Arial" panose="020B0604020202020204" pitchFamily="34" charset="0"/>
                <a:cs typeface="Arial" panose="020B0604020202020204" pitchFamily="34" charset="0"/>
              </a:rPr>
              <a:t>. Tools and machine parts are coated with grease or oil.</a:t>
            </a:r>
          </a:p>
          <a:p>
            <a:pPr marL="620713" indent="-258763">
              <a:buClr>
                <a:srgbClr val="C00000"/>
              </a:buClr>
              <a:buFont typeface="Wingdings" panose="05000000000000000000" pitchFamily="2" charset="2"/>
              <a:buChar char="§"/>
            </a:pPr>
            <a:r>
              <a:rPr lang="en-US" sz="1920" b="1" dirty="0" smtClean="0">
                <a:solidFill>
                  <a:srgbClr val="000000"/>
                </a:solidFill>
                <a:latin typeface="Arial" panose="020B0604020202020204" pitchFamily="34" charset="0"/>
                <a:cs typeface="Arial" panose="020B0604020202020204" pitchFamily="34" charset="0"/>
              </a:rPr>
              <a:t>another </a:t>
            </a:r>
            <a:r>
              <a:rPr lang="en-US" sz="1920" b="1" dirty="0">
                <a:solidFill>
                  <a:srgbClr val="000000"/>
                </a:solidFill>
                <a:latin typeface="Arial" panose="020B0604020202020204" pitchFamily="34" charset="0"/>
                <a:cs typeface="Arial" panose="020B0604020202020204" pitchFamily="34" charset="0"/>
              </a:rPr>
              <a:t>metal</a:t>
            </a:r>
            <a:r>
              <a:rPr lang="en-US" sz="1920" dirty="0">
                <a:solidFill>
                  <a:srgbClr val="000000"/>
                </a:solidFill>
                <a:latin typeface="Arial" panose="020B0604020202020204" pitchFamily="34" charset="0"/>
                <a:cs typeface="Arial" panose="020B0604020202020204" pitchFamily="34" charset="0"/>
              </a:rPr>
              <a:t>. Iron is coated with </a:t>
            </a:r>
            <a:r>
              <a:rPr lang="en-US" sz="1920" b="1" dirty="0">
                <a:solidFill>
                  <a:srgbClr val="000000"/>
                </a:solidFill>
                <a:latin typeface="Arial" panose="020B0604020202020204" pitchFamily="34" charset="0"/>
                <a:cs typeface="Arial" panose="020B0604020202020204" pitchFamily="34" charset="0"/>
              </a:rPr>
              <a:t>zinc</a:t>
            </a:r>
            <a:r>
              <a:rPr lang="en-US" sz="1920" dirty="0">
                <a:solidFill>
                  <a:srgbClr val="000000"/>
                </a:solidFill>
                <a:latin typeface="Arial" panose="020B0604020202020204" pitchFamily="34" charset="0"/>
                <a:cs typeface="Arial" panose="020B0604020202020204" pitchFamily="34" charset="0"/>
              </a:rPr>
              <a:t>, by dipping it into </a:t>
            </a:r>
            <a:r>
              <a:rPr lang="en-US" sz="1920" dirty="0" smtClean="0">
                <a:solidFill>
                  <a:srgbClr val="000000"/>
                </a:solidFill>
                <a:latin typeface="Arial" panose="020B0604020202020204" pitchFamily="34" charset="0"/>
                <a:cs typeface="Arial" panose="020B0604020202020204" pitchFamily="34" charset="0"/>
              </a:rPr>
              <a:t>molten zinc</a:t>
            </a:r>
            <a:r>
              <a:rPr lang="en-US" sz="1920" dirty="0">
                <a:solidFill>
                  <a:srgbClr val="000000"/>
                </a:solidFill>
                <a:latin typeface="Arial" panose="020B0604020202020204" pitchFamily="34" charset="0"/>
                <a:cs typeface="Arial" panose="020B0604020202020204" pitchFamily="34" charset="0"/>
              </a:rPr>
              <a:t>, for roofing. Steel is electroplated with zinc, for car bodies.</a:t>
            </a:r>
          </a:p>
          <a:p>
            <a:pPr marL="620713" indent="-258763">
              <a:buClr>
                <a:srgbClr val="C00000"/>
              </a:buClr>
              <a:buFont typeface="Wingdings" panose="05000000000000000000" pitchFamily="2" charset="2"/>
              <a:buChar char="§"/>
            </a:pPr>
            <a:r>
              <a:rPr lang="en-US" sz="1920" dirty="0">
                <a:solidFill>
                  <a:srgbClr val="000000"/>
                </a:solidFill>
                <a:latin typeface="Arial" panose="020B0604020202020204" pitchFamily="34" charset="0"/>
                <a:cs typeface="Arial" panose="020B0604020202020204" pitchFamily="34" charset="0"/>
              </a:rPr>
              <a:t>Coating with zinc has a special name: </a:t>
            </a:r>
            <a:r>
              <a:rPr lang="en-US" sz="1920" b="1" dirty="0" err="1">
                <a:solidFill>
                  <a:srgbClr val="000000"/>
                </a:solidFill>
                <a:latin typeface="Arial" panose="020B0604020202020204" pitchFamily="34" charset="0"/>
                <a:cs typeface="Arial" panose="020B0604020202020204" pitchFamily="34" charset="0"/>
              </a:rPr>
              <a:t>galvanising</a:t>
            </a:r>
            <a:r>
              <a:rPr lang="en-US" sz="1920" dirty="0">
                <a:solidFill>
                  <a:srgbClr val="000000"/>
                </a:solidFill>
                <a:latin typeface="Arial" panose="020B0604020202020204" pitchFamily="34" charset="0"/>
                <a:cs typeface="Arial" panose="020B0604020202020204" pitchFamily="34" charset="0"/>
              </a:rPr>
              <a:t>.</a:t>
            </a:r>
          </a:p>
          <a:p>
            <a:pPr marL="620713" indent="-258763">
              <a:buClr>
                <a:srgbClr val="C00000"/>
              </a:buClr>
              <a:buFont typeface="Wingdings" panose="05000000000000000000" pitchFamily="2" charset="2"/>
              <a:buChar char="§"/>
            </a:pPr>
            <a:r>
              <a:rPr lang="en-US" sz="1920" dirty="0">
                <a:solidFill>
                  <a:srgbClr val="000000"/>
                </a:solidFill>
                <a:latin typeface="Arial" panose="020B0604020202020204" pitchFamily="34" charset="0"/>
                <a:cs typeface="Arial" panose="020B0604020202020204" pitchFamily="34" charset="0"/>
              </a:rPr>
              <a:t>For food tins, steel is coated with </a:t>
            </a:r>
            <a:r>
              <a:rPr lang="en-US" sz="1920" b="1" dirty="0">
                <a:solidFill>
                  <a:srgbClr val="000000"/>
                </a:solidFill>
                <a:latin typeface="Arial" panose="020B0604020202020204" pitchFamily="34" charset="0"/>
                <a:cs typeface="Arial" panose="020B0604020202020204" pitchFamily="34" charset="0"/>
              </a:rPr>
              <a:t>tin </a:t>
            </a:r>
            <a:r>
              <a:rPr lang="en-US" sz="1920" dirty="0">
                <a:solidFill>
                  <a:srgbClr val="000000"/>
                </a:solidFill>
                <a:latin typeface="Arial" panose="020B0604020202020204" pitchFamily="34" charset="0"/>
                <a:cs typeface="Arial" panose="020B0604020202020204" pitchFamily="34" charset="0"/>
              </a:rPr>
              <a:t>by electroplating.</a:t>
            </a:r>
            <a:endParaRPr lang="en-GB" sz="1920" dirty="0">
              <a:latin typeface="Arial" panose="020B0604020202020204" pitchFamily="34" charset="0"/>
              <a:cs typeface="Arial" panose="020B0604020202020204" pitchFamily="34" charset="0"/>
            </a:endParaRPr>
          </a:p>
        </p:txBody>
      </p:sp>
      <p:pic>
        <p:nvPicPr>
          <p:cNvPr id="16" name="Picture 1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28184" y="1132284"/>
            <a:ext cx="2664296" cy="4035540"/>
          </a:xfrm>
          <a:prstGeom prst="rect">
            <a:avLst/>
          </a:prstGeom>
        </p:spPr>
      </p:pic>
      <p:sp>
        <p:nvSpPr>
          <p:cNvPr id="20" name="TextBox 19">
            <a:hlinkClick r:id="rId4" action="ppaction://hlinksldjump"/>
          </p:cNvPr>
          <p:cNvSpPr txBox="1"/>
          <p:nvPr/>
        </p:nvSpPr>
        <p:spPr>
          <a:xfrm>
            <a:off x="5636228" y="598237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882764446"/>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15.4 – The Rusting Problem</a:t>
            </a:r>
            <a:endParaRPr lang="en-GB"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217</a:t>
            </a:r>
            <a:endParaRPr lang="en-GB" sz="960" b="1" dirty="0">
              <a:latin typeface="Arial" panose="020B0604020202020204" pitchFamily="34" charset="0"/>
              <a:cs typeface="Arial" panose="020B0604020202020204" pitchFamily="34" charset="0"/>
            </a:endParaRPr>
          </a:p>
        </p:txBody>
      </p:sp>
      <p:sp>
        <p:nvSpPr>
          <p:cNvPr id="6" name="Rectangle 5"/>
          <p:cNvSpPr/>
          <p:nvPr/>
        </p:nvSpPr>
        <p:spPr>
          <a:xfrm>
            <a:off x="6228184" y="5229200"/>
            <a:ext cx="2664295" cy="1400383"/>
          </a:xfrm>
          <a:prstGeom prst="rect">
            <a:avLst/>
          </a:prstGeom>
        </p:spPr>
        <p:txBody>
          <a:bodyPr wrap="square">
            <a:spAutoFit/>
          </a:bodyPr>
          <a:lstStyle/>
          <a:p>
            <a:pPr indent="361950">
              <a:buClr>
                <a:srgbClr val="C00000"/>
              </a:buClr>
              <a:buFont typeface="Arial" panose="020B0604020202020204" pitchFamily="34" charset="0"/>
              <a:buChar char="▲"/>
            </a:pPr>
            <a:r>
              <a:rPr lang="en-US" sz="1700" dirty="0"/>
              <a:t>Electroplating is used to </a:t>
            </a:r>
            <a:r>
              <a:rPr lang="en-US" sz="1700" dirty="0" err="1"/>
              <a:t>galvanise</a:t>
            </a:r>
            <a:r>
              <a:rPr lang="en-US" sz="1700" dirty="0"/>
              <a:t> </a:t>
            </a:r>
            <a:r>
              <a:rPr lang="en-US" sz="1700" dirty="0" smtClean="0"/>
              <a:t>car bodies</a:t>
            </a:r>
            <a:r>
              <a:rPr lang="en-US" sz="1700" dirty="0"/>
              <a:t>. The anode is a zinc rod, and </a:t>
            </a:r>
            <a:r>
              <a:rPr lang="en-US" sz="1700" dirty="0" smtClean="0"/>
              <a:t>the cathode </a:t>
            </a:r>
            <a:r>
              <a:rPr lang="en-US" sz="1700" dirty="0"/>
              <a:t>is the steel car body.</a:t>
            </a:r>
            <a:endParaRPr lang="en-GB" sz="1700" dirty="0"/>
          </a:p>
        </p:txBody>
      </p:sp>
      <p:sp>
        <p:nvSpPr>
          <p:cNvPr id="15" name="Rectangle 14"/>
          <p:cNvSpPr/>
          <p:nvPr/>
        </p:nvSpPr>
        <p:spPr>
          <a:xfrm>
            <a:off x="179512" y="1132284"/>
            <a:ext cx="6048672" cy="5693866"/>
          </a:xfrm>
          <a:prstGeom prst="rect">
            <a:avLst/>
          </a:prstGeom>
        </p:spPr>
        <p:txBody>
          <a:bodyPr wrap="square">
            <a:spAutoFit/>
          </a:bodyPr>
          <a:lstStyle/>
          <a:p>
            <a:pPr marL="361950" indent="-361950">
              <a:buClr>
                <a:srgbClr val="C00000"/>
              </a:buClr>
              <a:buSzPct val="89000"/>
              <a:buFont typeface="+mj-lt"/>
              <a:buAutoNum type="arabicPeriod" startAt="2"/>
            </a:pPr>
            <a:r>
              <a:rPr lang="en-US" sz="2100" b="1" dirty="0" smtClean="0">
                <a:solidFill>
                  <a:srgbClr val="C00000"/>
                </a:solidFill>
                <a:latin typeface="Arial" panose="020B0604020202020204" pitchFamily="34" charset="0"/>
                <a:cs typeface="Arial" panose="020B0604020202020204" pitchFamily="34" charset="0"/>
              </a:rPr>
              <a:t>Let </a:t>
            </a:r>
            <a:r>
              <a:rPr lang="en-US" sz="2100" b="1" dirty="0">
                <a:solidFill>
                  <a:srgbClr val="C00000"/>
                </a:solidFill>
                <a:latin typeface="Arial" panose="020B0604020202020204" pitchFamily="34" charset="0"/>
                <a:cs typeface="Arial" panose="020B0604020202020204" pitchFamily="34" charset="0"/>
              </a:rPr>
              <a:t>another metal corrode instead</a:t>
            </a:r>
          </a:p>
          <a:p>
            <a:pPr marL="361950" indent="-361950">
              <a:buClr>
                <a:srgbClr val="C00000"/>
              </a:buClr>
              <a:buSzPct val="89000"/>
              <a:buFont typeface="Arial" panose="020B0604020202020204" pitchFamily="34" charset="0"/>
              <a:buChar char="►"/>
            </a:pPr>
            <a:r>
              <a:rPr lang="en-US" sz="2100" dirty="0">
                <a:solidFill>
                  <a:srgbClr val="000000"/>
                </a:solidFill>
                <a:latin typeface="Arial" panose="020B0604020202020204" pitchFamily="34" charset="0"/>
                <a:cs typeface="Arial" panose="020B0604020202020204" pitchFamily="34" charset="0"/>
              </a:rPr>
              <a:t>During rusting, iron is </a:t>
            </a:r>
            <a:r>
              <a:rPr lang="en-US" sz="2100" dirty="0" err="1">
                <a:solidFill>
                  <a:srgbClr val="000000"/>
                </a:solidFill>
                <a:latin typeface="Arial" panose="020B0604020202020204" pitchFamily="34" charset="0"/>
                <a:cs typeface="Arial" panose="020B0604020202020204" pitchFamily="34" charset="0"/>
              </a:rPr>
              <a:t>oxidised</a:t>
            </a:r>
            <a:r>
              <a:rPr lang="en-US" sz="2100" dirty="0">
                <a:solidFill>
                  <a:srgbClr val="000000"/>
                </a:solidFill>
                <a:latin typeface="Arial" panose="020B0604020202020204" pitchFamily="34" charset="0"/>
                <a:cs typeface="Arial" panose="020B0604020202020204" pitchFamily="34" charset="0"/>
              </a:rPr>
              <a:t>: it loses electrons. Magnesium is </a:t>
            </a:r>
            <a:r>
              <a:rPr lang="en-US" sz="2100" dirty="0" smtClean="0">
                <a:solidFill>
                  <a:srgbClr val="000000"/>
                </a:solidFill>
                <a:latin typeface="Arial" panose="020B0604020202020204" pitchFamily="34" charset="0"/>
                <a:cs typeface="Arial" panose="020B0604020202020204" pitchFamily="34" charset="0"/>
              </a:rPr>
              <a:t>more reactive </a:t>
            </a:r>
            <a:r>
              <a:rPr lang="en-US" sz="2100" dirty="0">
                <a:solidFill>
                  <a:srgbClr val="000000"/>
                </a:solidFill>
                <a:latin typeface="Arial" panose="020B0604020202020204" pitchFamily="34" charset="0"/>
                <a:cs typeface="Arial" panose="020B0604020202020204" pitchFamily="34" charset="0"/>
              </a:rPr>
              <a:t>than iron, which means it has a stronger drive to lose electrons.</a:t>
            </a:r>
          </a:p>
          <a:p>
            <a:pPr marL="361950" indent="-361950">
              <a:buClr>
                <a:srgbClr val="C00000"/>
              </a:buClr>
              <a:buSzPct val="89000"/>
              <a:buFont typeface="Arial" panose="020B0604020202020204" pitchFamily="34" charset="0"/>
              <a:buChar char="►"/>
            </a:pPr>
            <a:r>
              <a:rPr lang="en-US" sz="2100" dirty="0">
                <a:solidFill>
                  <a:srgbClr val="000000"/>
                </a:solidFill>
                <a:latin typeface="Arial" panose="020B0604020202020204" pitchFamily="34" charset="0"/>
                <a:cs typeface="Arial" panose="020B0604020202020204" pitchFamily="34" charset="0"/>
              </a:rPr>
              <a:t>So when a bar of magnesium is attached to the side of a steel ship, or </a:t>
            </a:r>
            <a:r>
              <a:rPr lang="en-US" sz="2100" dirty="0" smtClean="0">
                <a:solidFill>
                  <a:srgbClr val="000000"/>
                </a:solidFill>
                <a:latin typeface="Arial" panose="020B0604020202020204" pitchFamily="34" charset="0"/>
                <a:cs typeface="Arial" panose="020B0604020202020204" pitchFamily="34" charset="0"/>
              </a:rPr>
              <a:t>the leg </a:t>
            </a:r>
            <a:r>
              <a:rPr lang="en-US" sz="2100" dirty="0">
                <a:solidFill>
                  <a:srgbClr val="000000"/>
                </a:solidFill>
                <a:latin typeface="Arial" panose="020B0604020202020204" pitchFamily="34" charset="0"/>
                <a:cs typeface="Arial" panose="020B0604020202020204" pitchFamily="34" charset="0"/>
              </a:rPr>
              <a:t>of an oil rig, it will corrode instead of the </a:t>
            </a:r>
            <a:r>
              <a:rPr lang="en-US" sz="2100" dirty="0" smtClean="0">
                <a:solidFill>
                  <a:srgbClr val="000000"/>
                </a:solidFill>
                <a:latin typeface="Arial" panose="020B0604020202020204" pitchFamily="34" charset="0"/>
                <a:cs typeface="Arial" panose="020B0604020202020204" pitchFamily="34" charset="0"/>
              </a:rPr>
              <a:t>iron.</a:t>
            </a:r>
            <a:br>
              <a:rPr lang="en-US" sz="2100" dirty="0" smtClean="0">
                <a:solidFill>
                  <a:srgbClr val="000000"/>
                </a:solidFill>
                <a:latin typeface="Arial" panose="020B0604020202020204" pitchFamily="34" charset="0"/>
                <a:cs typeface="Arial" panose="020B0604020202020204" pitchFamily="34" charset="0"/>
              </a:rPr>
            </a:br>
            <a:r>
              <a:rPr lang="en-US" sz="2100" dirty="0" smtClean="0">
                <a:solidFill>
                  <a:srgbClr val="000000"/>
                </a:solidFill>
                <a:latin typeface="Arial" panose="020B0604020202020204" pitchFamily="34" charset="0"/>
                <a:cs typeface="Arial" panose="020B0604020202020204" pitchFamily="34" charset="0"/>
              </a:rPr>
              <a:t>Without </a:t>
            </a:r>
            <a:r>
              <a:rPr lang="en-US" sz="2100" dirty="0">
                <a:solidFill>
                  <a:srgbClr val="000000"/>
                </a:solidFill>
                <a:latin typeface="Arial" panose="020B0604020202020204" pitchFamily="34" charset="0"/>
                <a:cs typeface="Arial" panose="020B0604020202020204" pitchFamily="34" charset="0"/>
              </a:rPr>
              <a:t>magnesium: </a:t>
            </a:r>
            <a:r>
              <a:rPr lang="en-US" sz="2100" b="1" dirty="0">
                <a:solidFill>
                  <a:srgbClr val="FF0000"/>
                </a:solidFill>
                <a:latin typeface="Arial" panose="020B0604020202020204" pitchFamily="34" charset="0"/>
                <a:cs typeface="Arial" panose="020B0604020202020204" pitchFamily="34" charset="0"/>
              </a:rPr>
              <a:t>Fe </a:t>
            </a:r>
            <a:r>
              <a:rPr lang="en-US" sz="2100" b="1" dirty="0" smtClean="0">
                <a:solidFill>
                  <a:srgbClr val="FF0000"/>
                </a:solidFill>
                <a:latin typeface="Arial" panose="020B0604020202020204" pitchFamily="34" charset="0"/>
                <a:cs typeface="Arial" panose="020B0604020202020204" pitchFamily="34" charset="0"/>
              </a:rPr>
              <a:t>→ Fe2</a:t>
            </a:r>
            <a:r>
              <a:rPr lang="en-US" sz="2400" b="1" baseline="30000" dirty="0" smtClean="0">
                <a:solidFill>
                  <a:srgbClr val="FF0000"/>
                </a:solidFill>
                <a:latin typeface="Arial" panose="020B0604020202020204" pitchFamily="34" charset="0"/>
                <a:cs typeface="Arial" panose="020B0604020202020204" pitchFamily="34" charset="0"/>
              </a:rPr>
              <a:t>+ </a:t>
            </a:r>
            <a:r>
              <a:rPr lang="en-US" sz="2100" b="1" dirty="0" smtClean="0">
                <a:solidFill>
                  <a:srgbClr val="FF0000"/>
                </a:solidFill>
                <a:latin typeface="Arial" panose="020B0604020202020204" pitchFamily="34" charset="0"/>
                <a:cs typeface="Arial" panose="020B0604020202020204" pitchFamily="34" charset="0"/>
              </a:rPr>
              <a:t>+ 2e</a:t>
            </a:r>
            <a:r>
              <a:rPr lang="en-US" sz="2800" b="1" baseline="30000" dirty="0" smtClean="0">
                <a:solidFill>
                  <a:srgbClr val="FF0000"/>
                </a:solidFill>
                <a:latin typeface="Arial" panose="020B0604020202020204" pitchFamily="34" charset="0"/>
                <a:cs typeface="Arial" panose="020B0604020202020204" pitchFamily="34" charset="0"/>
              </a:rPr>
              <a:t>-</a:t>
            </a:r>
            <a:r>
              <a:rPr lang="en-US" sz="2100" dirty="0" smtClean="0">
                <a:solidFill>
                  <a:srgbClr val="000000"/>
                </a:solidFill>
                <a:latin typeface="Arial" panose="020B0604020202020204" pitchFamily="34" charset="0"/>
                <a:cs typeface="Arial" panose="020B0604020202020204" pitchFamily="34" charset="0"/>
              </a:rPr>
              <a:t/>
            </a:r>
            <a:br>
              <a:rPr lang="en-US" sz="2100" dirty="0" smtClean="0">
                <a:solidFill>
                  <a:srgbClr val="000000"/>
                </a:solidFill>
                <a:latin typeface="Arial" panose="020B0604020202020204" pitchFamily="34" charset="0"/>
                <a:cs typeface="Arial" panose="020B0604020202020204" pitchFamily="34" charset="0"/>
              </a:rPr>
            </a:br>
            <a:r>
              <a:rPr lang="en-US" sz="2100" dirty="0" smtClean="0">
                <a:solidFill>
                  <a:srgbClr val="000000"/>
                </a:solidFill>
                <a:latin typeface="Arial" panose="020B0604020202020204" pitchFamily="34" charset="0"/>
                <a:cs typeface="Arial" panose="020B0604020202020204" pitchFamily="34" charset="0"/>
              </a:rPr>
              <a:t>With </a:t>
            </a:r>
            <a:r>
              <a:rPr lang="en-US" sz="2100" dirty="0">
                <a:solidFill>
                  <a:srgbClr val="000000"/>
                </a:solidFill>
                <a:latin typeface="Arial" panose="020B0604020202020204" pitchFamily="34" charset="0"/>
                <a:cs typeface="Arial" panose="020B0604020202020204" pitchFamily="34" charset="0"/>
              </a:rPr>
              <a:t>magnesium: </a:t>
            </a:r>
            <a:r>
              <a:rPr lang="en-US" sz="2100" b="1" dirty="0">
                <a:solidFill>
                  <a:srgbClr val="FF0000"/>
                </a:solidFill>
                <a:latin typeface="Arial" panose="020B0604020202020204" pitchFamily="34" charset="0"/>
                <a:cs typeface="Arial" panose="020B0604020202020204" pitchFamily="34" charset="0"/>
              </a:rPr>
              <a:t>Mg → </a:t>
            </a:r>
            <a:r>
              <a:rPr lang="en-US" sz="2100" b="1" dirty="0" smtClean="0">
                <a:solidFill>
                  <a:srgbClr val="FF0000"/>
                </a:solidFill>
                <a:latin typeface="Arial" panose="020B0604020202020204" pitchFamily="34" charset="0"/>
                <a:cs typeface="Arial" panose="020B0604020202020204" pitchFamily="34" charset="0"/>
              </a:rPr>
              <a:t>Mg</a:t>
            </a:r>
            <a:r>
              <a:rPr lang="en-US" sz="2400" b="1" baseline="30000" dirty="0" smtClean="0">
                <a:solidFill>
                  <a:srgbClr val="FF0000"/>
                </a:solidFill>
                <a:latin typeface="Arial" panose="020B0604020202020204" pitchFamily="34" charset="0"/>
                <a:cs typeface="Arial" panose="020B0604020202020204" pitchFamily="34" charset="0"/>
              </a:rPr>
              <a:t>2+</a:t>
            </a:r>
            <a:r>
              <a:rPr lang="en-US" sz="2100" b="1" dirty="0" smtClean="0">
                <a:solidFill>
                  <a:srgbClr val="FF0000"/>
                </a:solidFill>
                <a:latin typeface="Arial" panose="020B0604020202020204" pitchFamily="34" charset="0"/>
                <a:cs typeface="Arial" panose="020B0604020202020204" pitchFamily="34" charset="0"/>
              </a:rPr>
              <a:t> + 2e</a:t>
            </a:r>
            <a:r>
              <a:rPr lang="en-US" sz="2800" b="1" baseline="30000" dirty="0" smtClean="0">
                <a:solidFill>
                  <a:srgbClr val="FF0000"/>
                </a:solidFill>
                <a:latin typeface="Arial" panose="020B0604020202020204" pitchFamily="34" charset="0"/>
                <a:cs typeface="Arial" panose="020B0604020202020204" pitchFamily="34" charset="0"/>
              </a:rPr>
              <a:t>-</a:t>
            </a:r>
            <a:endParaRPr lang="en-US" sz="2100" b="1" baseline="30000" dirty="0">
              <a:solidFill>
                <a:srgbClr val="FF0000"/>
              </a:solidFill>
              <a:latin typeface="Arial" panose="020B0604020202020204" pitchFamily="34" charset="0"/>
              <a:cs typeface="Arial" panose="020B0604020202020204" pitchFamily="34" charset="0"/>
            </a:endParaRPr>
          </a:p>
          <a:p>
            <a:pPr marL="361950" indent="-361950">
              <a:buClr>
                <a:srgbClr val="C00000"/>
              </a:buClr>
              <a:buSzPct val="89000"/>
              <a:buFont typeface="Arial" panose="020B0604020202020204" pitchFamily="34" charset="0"/>
              <a:buChar char="►"/>
            </a:pPr>
            <a:r>
              <a:rPr lang="en-US" sz="2100" dirty="0">
                <a:solidFill>
                  <a:srgbClr val="000000"/>
                </a:solidFill>
                <a:latin typeface="Arial" panose="020B0604020202020204" pitchFamily="34" charset="0"/>
                <a:cs typeface="Arial" panose="020B0604020202020204" pitchFamily="34" charset="0"/>
              </a:rPr>
              <a:t>The magnesium dissolves. It has been sacrificed to protect the </a:t>
            </a:r>
            <a:r>
              <a:rPr lang="en-US" sz="2100" dirty="0" smtClean="0">
                <a:solidFill>
                  <a:srgbClr val="000000"/>
                </a:solidFill>
                <a:latin typeface="Arial" panose="020B0604020202020204" pitchFamily="34" charset="0"/>
                <a:cs typeface="Arial" panose="020B0604020202020204" pitchFamily="34" charset="0"/>
              </a:rPr>
              <a:t>iron. This </a:t>
            </a:r>
            <a:r>
              <a:rPr lang="en-US" sz="2100" dirty="0">
                <a:solidFill>
                  <a:srgbClr val="000000"/>
                </a:solidFill>
                <a:latin typeface="Arial" panose="020B0604020202020204" pitchFamily="34" charset="0"/>
                <a:cs typeface="Arial" panose="020B0604020202020204" pitchFamily="34" charset="0"/>
              </a:rPr>
              <a:t>is called </a:t>
            </a:r>
            <a:r>
              <a:rPr lang="en-US" sz="2100" b="1" dirty="0">
                <a:solidFill>
                  <a:srgbClr val="FF0000"/>
                </a:solidFill>
                <a:latin typeface="Arial" panose="020B0604020202020204" pitchFamily="34" charset="0"/>
                <a:cs typeface="Arial" panose="020B0604020202020204" pitchFamily="34" charset="0"/>
              </a:rPr>
              <a:t>sacrificial protection</a:t>
            </a:r>
            <a:r>
              <a:rPr lang="en-US" sz="2100" dirty="0">
                <a:solidFill>
                  <a:srgbClr val="000000"/>
                </a:solidFill>
                <a:latin typeface="Arial" panose="020B0604020202020204" pitchFamily="34" charset="0"/>
                <a:cs typeface="Arial" panose="020B0604020202020204" pitchFamily="34" charset="0"/>
              </a:rPr>
              <a:t>.</a:t>
            </a:r>
          </a:p>
          <a:p>
            <a:pPr marL="361950" indent="-361950">
              <a:buClr>
                <a:srgbClr val="C00000"/>
              </a:buClr>
              <a:buSzPct val="89000"/>
              <a:buFont typeface="Arial" panose="020B0604020202020204" pitchFamily="34" charset="0"/>
              <a:buChar char="►"/>
            </a:pPr>
            <a:r>
              <a:rPr lang="en-US" sz="2100" dirty="0">
                <a:solidFill>
                  <a:srgbClr val="000000"/>
                </a:solidFill>
                <a:latin typeface="Arial" panose="020B0604020202020204" pitchFamily="34" charset="0"/>
                <a:cs typeface="Arial" panose="020B0604020202020204" pitchFamily="34" charset="0"/>
              </a:rPr>
              <a:t>The magnesium bar must be replaced before it all dissolves.</a:t>
            </a:r>
          </a:p>
          <a:p>
            <a:pPr marL="361950" indent="-361950">
              <a:buClr>
                <a:srgbClr val="C00000"/>
              </a:buClr>
              <a:buSzPct val="89000"/>
              <a:buFont typeface="Arial" panose="020B0604020202020204" pitchFamily="34" charset="0"/>
              <a:buChar char="►"/>
            </a:pPr>
            <a:r>
              <a:rPr lang="en-US" sz="2100" dirty="0">
                <a:solidFill>
                  <a:srgbClr val="000000"/>
                </a:solidFill>
                <a:latin typeface="Arial" panose="020B0604020202020204" pitchFamily="34" charset="0"/>
                <a:cs typeface="Arial" panose="020B0604020202020204" pitchFamily="34" charset="0"/>
              </a:rPr>
              <a:t>Note that zinc could also be used for this. See page 191 for more.</a:t>
            </a:r>
            <a:endParaRPr lang="en-GB" sz="2100" dirty="0">
              <a:latin typeface="Arial" panose="020B0604020202020204" pitchFamily="34" charset="0"/>
              <a:cs typeface="Arial" panose="020B0604020202020204" pitchFamily="34" charset="0"/>
            </a:endParaRPr>
          </a:p>
        </p:txBody>
      </p:sp>
      <p:pic>
        <p:nvPicPr>
          <p:cNvPr id="16" name="Picture 1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28184" y="1132284"/>
            <a:ext cx="2664296" cy="4035540"/>
          </a:xfrm>
          <a:prstGeom prst="rect">
            <a:avLst/>
          </a:prstGeom>
        </p:spPr>
      </p:pic>
      <p:sp>
        <p:nvSpPr>
          <p:cNvPr id="8" name="TextBox 7">
            <a:hlinkClick r:id="rId4" action="ppaction://hlinksldjump"/>
          </p:cNvPr>
          <p:cNvSpPr txBox="1"/>
          <p:nvPr/>
        </p:nvSpPr>
        <p:spPr>
          <a:xfrm>
            <a:off x="5564220" y="382213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148206729"/>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15.4 </a:t>
            </a:r>
            <a:r>
              <a:rPr lang="en-GB" sz="4000" dirty="0"/>
              <a:t>– </a:t>
            </a:r>
            <a:r>
              <a:rPr lang="en-GB" sz="4000" dirty="0" smtClean="0"/>
              <a:t>The Rusting Problem</a:t>
            </a:r>
            <a:endParaRPr lang="en-GB" sz="3800"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217</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25899"/>
            <a:ext cx="8699936" cy="5544000"/>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tabLst>
                <a:tab pos="812800" algn="l"/>
                <a:tab pos="4300538" algn="l"/>
              </a:tabLst>
            </a:pPr>
            <a:r>
              <a:rPr lang="en-US" sz="2790" dirty="0" smtClean="0"/>
              <a:t>What </a:t>
            </a:r>
            <a:r>
              <a:rPr lang="en-US" sz="2790" dirty="0"/>
              <a:t>is rusting?</a:t>
            </a:r>
          </a:p>
          <a:p>
            <a:pPr marL="457200" indent="-457200">
              <a:buClr>
                <a:srgbClr val="0070C0"/>
              </a:buClr>
              <a:buFont typeface="+mj-lt"/>
              <a:buAutoNum type="arabicPeriod"/>
              <a:tabLst>
                <a:tab pos="812800" algn="l"/>
                <a:tab pos="4300538" algn="l"/>
              </a:tabLst>
            </a:pPr>
            <a:r>
              <a:rPr lang="en-US" sz="2790" dirty="0" smtClean="0"/>
              <a:t>Which </a:t>
            </a:r>
            <a:r>
              <a:rPr lang="en-US" sz="2790" dirty="0"/>
              <a:t>two substances cause iron to rust?</a:t>
            </a:r>
          </a:p>
          <a:p>
            <a:pPr marL="457200" indent="-457200">
              <a:buClr>
                <a:srgbClr val="0070C0"/>
              </a:buClr>
              <a:buFont typeface="+mj-lt"/>
              <a:buAutoNum type="arabicPeriod"/>
              <a:tabLst>
                <a:tab pos="812800" algn="l"/>
                <a:tab pos="4300538" algn="l"/>
              </a:tabLst>
            </a:pPr>
            <a:r>
              <a:rPr lang="en-US" sz="2790" dirty="0" smtClean="0"/>
              <a:t>See </a:t>
            </a:r>
            <a:r>
              <a:rPr lang="en-US" sz="2790" dirty="0"/>
              <a:t>if you can think of a way to prove that it is </a:t>
            </a:r>
            <a:r>
              <a:rPr lang="en-US" sz="2790" dirty="0" smtClean="0"/>
              <a:t>the oxygen </a:t>
            </a:r>
            <a:r>
              <a:rPr lang="en-US" sz="2790" dirty="0"/>
              <a:t>in air, not nitrogen, that causes rusting.</a:t>
            </a:r>
          </a:p>
          <a:p>
            <a:pPr marL="457200" indent="-457200">
              <a:buClr>
                <a:srgbClr val="0070C0"/>
              </a:buClr>
              <a:buFont typeface="+mj-lt"/>
              <a:buAutoNum type="arabicPeriod"/>
              <a:tabLst>
                <a:tab pos="812800" algn="l"/>
                <a:tab pos="4300538" algn="l"/>
              </a:tabLst>
            </a:pPr>
            <a:r>
              <a:rPr lang="en-US" sz="2790" dirty="0" smtClean="0"/>
              <a:t>Iron </a:t>
            </a:r>
            <a:r>
              <a:rPr lang="en-US" sz="2790" dirty="0"/>
              <a:t>that is tin-plated does not rust. Why not?</a:t>
            </a:r>
          </a:p>
          <a:p>
            <a:pPr marL="457200" indent="-457200">
              <a:buClr>
                <a:srgbClr val="0070C0"/>
              </a:buClr>
              <a:buFont typeface="+mj-lt"/>
              <a:buAutoNum type="arabicPeriod"/>
              <a:tabLst>
                <a:tab pos="812800" algn="l"/>
                <a:tab pos="4300538" algn="l"/>
              </a:tabLst>
            </a:pPr>
            <a:r>
              <a:rPr lang="en-US" sz="2790" dirty="0" smtClean="0"/>
              <a:t>You </a:t>
            </a:r>
            <a:r>
              <a:rPr lang="en-US" sz="2790" dirty="0"/>
              <a:t>have a new bike. Suggest steps you could take to </a:t>
            </a:r>
            <a:r>
              <a:rPr lang="en-US" sz="2790" dirty="0" smtClean="0"/>
              <a:t>make sure </a:t>
            </a:r>
            <a:r>
              <a:rPr lang="en-US" sz="2790" dirty="0"/>
              <a:t>it does not rust. Give a reason for each </a:t>
            </a:r>
            <a:r>
              <a:rPr lang="en-US" sz="2790" dirty="0" smtClean="0"/>
              <a:t>one.</a:t>
            </a:r>
            <a:br>
              <a:rPr lang="en-US" sz="2790" dirty="0" smtClean="0"/>
            </a:br>
            <a:r>
              <a:rPr lang="en-US" sz="2790" b="1" dirty="0" smtClean="0"/>
              <a:t>a</a:t>
            </a:r>
            <a:r>
              <a:rPr lang="en-US" sz="2790" dirty="0" smtClean="0"/>
              <a:t> </a:t>
            </a:r>
            <a:r>
              <a:rPr lang="en-US" sz="2790" dirty="0"/>
              <a:t>What does the sacrificial protection of iron </a:t>
            </a:r>
            <a:r>
              <a:rPr lang="en-US" sz="2790" dirty="0" smtClean="0"/>
              <a:t>mean?</a:t>
            </a:r>
            <a:br>
              <a:rPr lang="en-US" sz="2790" dirty="0" smtClean="0"/>
            </a:br>
            <a:r>
              <a:rPr lang="en-US" sz="2790" b="1" dirty="0" smtClean="0"/>
              <a:t>b</a:t>
            </a:r>
            <a:r>
              <a:rPr lang="en-US" sz="2790" dirty="0" smtClean="0"/>
              <a:t> </a:t>
            </a:r>
            <a:r>
              <a:rPr lang="en-US" sz="2790" dirty="0"/>
              <a:t>Both magnesium and zinc can be used for it. </a:t>
            </a:r>
            <a:r>
              <a:rPr lang="en-US" sz="2790" dirty="0" smtClean="0"/>
              <a:t>Why?</a:t>
            </a:r>
            <a:br>
              <a:rPr lang="en-US" sz="2790" dirty="0" smtClean="0"/>
            </a:br>
            <a:r>
              <a:rPr lang="en-US" sz="2790" b="1" dirty="0" smtClean="0"/>
              <a:t>c</a:t>
            </a:r>
            <a:r>
              <a:rPr lang="en-US" sz="2790" dirty="0" smtClean="0"/>
              <a:t> </a:t>
            </a:r>
            <a:r>
              <a:rPr lang="en-US" sz="2790" dirty="0"/>
              <a:t>But copper will not work. Explain why.</a:t>
            </a:r>
          </a:p>
        </p:txBody>
      </p:sp>
      <p:sp>
        <p:nvSpPr>
          <p:cNvPr id="11" name="TextBox 10">
            <a:hlinkClick r:id="rId3" action="ppaction://hlinkfile"/>
          </p:cNvPr>
          <p:cNvSpPr txBox="1"/>
          <p:nvPr/>
        </p:nvSpPr>
        <p:spPr>
          <a:xfrm>
            <a:off x="8269866" y="2348880"/>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2" name="Oval 11"/>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172400" y="3174067"/>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478363232"/>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15.5 – Water Supply</a:t>
            </a:r>
            <a:endParaRPr lang="en-GB"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218</a:t>
            </a:r>
            <a:endParaRPr lang="en-GB" sz="960" b="1" dirty="0">
              <a:latin typeface="Arial" panose="020B0604020202020204" pitchFamily="34" charset="0"/>
              <a:cs typeface="Arial" panose="020B0604020202020204" pitchFamily="34" charset="0"/>
            </a:endParaRPr>
          </a:p>
        </p:txBody>
      </p:sp>
      <p:sp>
        <p:nvSpPr>
          <p:cNvPr id="6" name="Rectangle 5"/>
          <p:cNvSpPr/>
          <p:nvPr/>
        </p:nvSpPr>
        <p:spPr>
          <a:xfrm>
            <a:off x="6228184" y="3567207"/>
            <a:ext cx="2664295" cy="1569660"/>
          </a:xfrm>
          <a:prstGeom prst="rect">
            <a:avLst/>
          </a:prstGeom>
        </p:spPr>
        <p:txBody>
          <a:bodyPr wrap="square">
            <a:spAutoFit/>
          </a:bodyPr>
          <a:lstStyle/>
          <a:p>
            <a:pPr indent="361950">
              <a:buClr>
                <a:srgbClr val="C00000"/>
              </a:buClr>
              <a:buFont typeface="Arial" panose="020B0604020202020204" pitchFamily="34" charset="0"/>
              <a:buChar char="▲"/>
            </a:pPr>
            <a:r>
              <a:rPr lang="en-US" sz="1600" dirty="0"/>
              <a:t>In many places, our water supply </a:t>
            </a:r>
            <a:r>
              <a:rPr lang="en-US" sz="1600" dirty="0" smtClean="0"/>
              <a:t>is pumped </a:t>
            </a:r>
            <a:r>
              <a:rPr lang="en-US" sz="1600" dirty="0"/>
              <a:t>from rivers. The water </a:t>
            </a:r>
            <a:r>
              <a:rPr lang="en-US" sz="1600" dirty="0" smtClean="0"/>
              <a:t>is cleaned </a:t>
            </a:r>
            <a:r>
              <a:rPr lang="en-US" sz="1600" dirty="0"/>
              <a:t>up, the germs are killed, </a:t>
            </a:r>
            <a:r>
              <a:rPr lang="en-US" sz="1600" dirty="0" smtClean="0"/>
              <a:t>and then </a:t>
            </a:r>
            <a:r>
              <a:rPr lang="en-US" sz="1600" dirty="0"/>
              <a:t>it is pumped to homes.</a:t>
            </a:r>
            <a:endParaRPr lang="en-GB" sz="1600" dirty="0"/>
          </a:p>
        </p:txBody>
      </p:sp>
      <p:sp>
        <p:nvSpPr>
          <p:cNvPr id="15" name="Rectangle 14"/>
          <p:cNvSpPr/>
          <p:nvPr/>
        </p:nvSpPr>
        <p:spPr>
          <a:xfrm>
            <a:off x="179512" y="1132284"/>
            <a:ext cx="6048672" cy="3893374"/>
          </a:xfrm>
          <a:prstGeom prst="rect">
            <a:avLst/>
          </a:prstGeom>
        </p:spPr>
        <p:txBody>
          <a:bodyPr wrap="square">
            <a:spAutoFit/>
          </a:bodyPr>
          <a:lstStyle/>
          <a:p>
            <a:pPr>
              <a:buClr>
                <a:srgbClr val="C00000"/>
              </a:buClr>
              <a:buSzPct val="89000"/>
            </a:pPr>
            <a:r>
              <a:rPr lang="en-US" sz="1870" b="1" dirty="0">
                <a:solidFill>
                  <a:srgbClr val="C00000"/>
                </a:solidFill>
                <a:latin typeface="Arial" panose="020B0604020202020204" pitchFamily="34" charset="0"/>
                <a:cs typeface="Arial" panose="020B0604020202020204" pitchFamily="34" charset="0"/>
              </a:rPr>
              <a:t>Everyone needs water</a:t>
            </a:r>
          </a:p>
          <a:p>
            <a:pPr marL="361950" indent="-361950">
              <a:buClr>
                <a:srgbClr val="C00000"/>
              </a:buClr>
              <a:buSzPct val="89000"/>
              <a:buFont typeface="Arial" panose="020B0604020202020204" pitchFamily="34" charset="0"/>
              <a:buChar char="►"/>
            </a:pPr>
            <a:r>
              <a:rPr lang="en-US" sz="1870" dirty="0">
                <a:solidFill>
                  <a:srgbClr val="000000"/>
                </a:solidFill>
                <a:latin typeface="Arial" panose="020B0604020202020204" pitchFamily="34" charset="0"/>
                <a:cs typeface="Arial" panose="020B0604020202020204" pitchFamily="34" charset="0"/>
              </a:rPr>
              <a:t>We all need water.</a:t>
            </a:r>
          </a:p>
          <a:p>
            <a:pPr marL="723900" indent="-361950">
              <a:buClr>
                <a:srgbClr val="C00000"/>
              </a:buClr>
              <a:buSzPct val="89000"/>
              <a:buFont typeface="Wingdings" panose="05000000000000000000" pitchFamily="2" charset="2"/>
              <a:buChar char="§"/>
            </a:pPr>
            <a:r>
              <a:rPr lang="en-US" sz="1870" dirty="0" smtClean="0">
                <a:solidFill>
                  <a:srgbClr val="000000"/>
                </a:solidFill>
                <a:latin typeface="Arial" panose="020B0604020202020204" pitchFamily="34" charset="0"/>
                <a:cs typeface="Arial" panose="020B0604020202020204" pitchFamily="34" charset="0"/>
              </a:rPr>
              <a:t>At home we need it for drinking, cooking, washing things (including ourselves</a:t>
            </a:r>
            <a:r>
              <a:rPr lang="en-US" sz="1870" dirty="0">
                <a:solidFill>
                  <a:srgbClr val="000000"/>
                </a:solidFill>
                <a:latin typeface="Arial" panose="020B0604020202020204" pitchFamily="34" charset="0"/>
                <a:cs typeface="Arial" panose="020B0604020202020204" pitchFamily="34" charset="0"/>
              </a:rPr>
              <a:t>) and flushing toilet waste away.</a:t>
            </a:r>
          </a:p>
          <a:p>
            <a:pPr marL="723900" indent="-361950">
              <a:buClr>
                <a:srgbClr val="C00000"/>
              </a:buClr>
              <a:buSzPct val="89000"/>
              <a:buFont typeface="Wingdings" panose="05000000000000000000" pitchFamily="2" charset="2"/>
              <a:buChar char="§"/>
            </a:pPr>
            <a:r>
              <a:rPr lang="en-US" sz="1870" dirty="0" smtClean="0">
                <a:solidFill>
                  <a:srgbClr val="000000"/>
                </a:solidFill>
                <a:latin typeface="Arial" panose="020B0604020202020204" pitchFamily="34" charset="0"/>
                <a:cs typeface="Arial" panose="020B0604020202020204" pitchFamily="34" charset="0"/>
              </a:rPr>
              <a:t>On </a:t>
            </a:r>
            <a:r>
              <a:rPr lang="en-US" sz="1870" dirty="0">
                <a:solidFill>
                  <a:srgbClr val="000000"/>
                </a:solidFill>
                <a:latin typeface="Arial" panose="020B0604020202020204" pitchFamily="34" charset="0"/>
                <a:cs typeface="Arial" panose="020B0604020202020204" pitchFamily="34" charset="0"/>
              </a:rPr>
              <a:t>farms it is needed as a drink for animals, and to water crops.</a:t>
            </a:r>
          </a:p>
          <a:p>
            <a:pPr marL="723900" indent="-361950">
              <a:buClr>
                <a:srgbClr val="C00000"/>
              </a:buClr>
              <a:buSzPct val="89000"/>
              <a:buFont typeface="Wingdings" panose="05000000000000000000" pitchFamily="2" charset="2"/>
              <a:buChar char="§"/>
            </a:pPr>
            <a:r>
              <a:rPr lang="en-US" sz="1870" dirty="0" smtClean="0">
                <a:solidFill>
                  <a:srgbClr val="000000"/>
                </a:solidFill>
                <a:latin typeface="Arial" panose="020B0604020202020204" pitchFamily="34" charset="0"/>
                <a:cs typeface="Arial" panose="020B0604020202020204" pitchFamily="34" charset="0"/>
              </a:rPr>
              <a:t>In </a:t>
            </a:r>
            <a:r>
              <a:rPr lang="en-US" sz="1870" dirty="0">
                <a:solidFill>
                  <a:srgbClr val="000000"/>
                </a:solidFill>
                <a:latin typeface="Arial" panose="020B0604020202020204" pitchFamily="34" charset="0"/>
                <a:cs typeface="Arial" panose="020B0604020202020204" pitchFamily="34" charset="0"/>
              </a:rPr>
              <a:t>industry, they use it as a solvent, and to wash things, and to </a:t>
            </a:r>
            <a:r>
              <a:rPr lang="en-US" sz="1870" dirty="0" smtClean="0">
                <a:solidFill>
                  <a:srgbClr val="000000"/>
                </a:solidFill>
                <a:latin typeface="Arial" panose="020B0604020202020204" pitchFamily="34" charset="0"/>
                <a:cs typeface="Arial" panose="020B0604020202020204" pitchFamily="34" charset="0"/>
              </a:rPr>
              <a:t>keep hot </a:t>
            </a:r>
            <a:r>
              <a:rPr lang="en-US" sz="1870" dirty="0">
                <a:solidFill>
                  <a:srgbClr val="000000"/>
                </a:solidFill>
                <a:latin typeface="Arial" panose="020B0604020202020204" pitchFamily="34" charset="0"/>
                <a:cs typeface="Arial" panose="020B0604020202020204" pitchFamily="34" charset="0"/>
              </a:rPr>
              <a:t>reaction tanks cool. (Cold-water pipes are coiled around the tanks.)</a:t>
            </a:r>
          </a:p>
          <a:p>
            <a:pPr marL="723900" indent="-361950">
              <a:buClr>
                <a:srgbClr val="C00000"/>
              </a:buClr>
              <a:buSzPct val="89000"/>
              <a:buFont typeface="Wingdings" panose="05000000000000000000" pitchFamily="2" charset="2"/>
              <a:buChar char="§"/>
            </a:pPr>
            <a:r>
              <a:rPr lang="en-US" sz="1870" dirty="0" smtClean="0">
                <a:solidFill>
                  <a:srgbClr val="000000"/>
                </a:solidFill>
                <a:latin typeface="Arial" panose="020B0604020202020204" pitchFamily="34" charset="0"/>
                <a:cs typeface="Arial" panose="020B0604020202020204" pitchFamily="34" charset="0"/>
              </a:rPr>
              <a:t>In </a:t>
            </a:r>
            <a:r>
              <a:rPr lang="en-US" sz="1870" dirty="0">
                <a:solidFill>
                  <a:srgbClr val="000000"/>
                </a:solidFill>
                <a:latin typeface="Arial" panose="020B0604020202020204" pitchFamily="34" charset="0"/>
                <a:cs typeface="Arial" panose="020B0604020202020204" pitchFamily="34" charset="0"/>
              </a:rPr>
              <a:t>power stations it is heated to make steam. The steam then </a:t>
            </a:r>
            <a:r>
              <a:rPr lang="en-US" sz="1870" dirty="0" smtClean="0">
                <a:solidFill>
                  <a:srgbClr val="000000"/>
                </a:solidFill>
                <a:latin typeface="Arial" panose="020B0604020202020204" pitchFamily="34" charset="0"/>
                <a:cs typeface="Arial" panose="020B0604020202020204" pitchFamily="34" charset="0"/>
              </a:rPr>
              <a:t>drives the </a:t>
            </a:r>
            <a:r>
              <a:rPr lang="en-US" sz="1870" dirty="0">
                <a:solidFill>
                  <a:srgbClr val="000000"/>
                </a:solidFill>
                <a:latin typeface="Arial" panose="020B0604020202020204" pitchFamily="34" charset="0"/>
                <a:cs typeface="Arial" panose="020B0604020202020204" pitchFamily="34" charset="0"/>
              </a:rPr>
              <a:t>turbines that generate electricity</a:t>
            </a:r>
            <a:r>
              <a:rPr lang="en-US" sz="1870" dirty="0" smtClean="0">
                <a:solidFill>
                  <a:srgbClr val="000000"/>
                </a:solidFill>
                <a:latin typeface="Arial" panose="020B0604020202020204" pitchFamily="34" charset="0"/>
                <a:cs typeface="Arial" panose="020B0604020202020204" pitchFamily="34" charset="0"/>
              </a:rPr>
              <a:t>.</a:t>
            </a:r>
            <a:endParaRPr lang="en-US" sz="1870" dirty="0">
              <a:solidFill>
                <a:srgbClr val="0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28184" y="1119709"/>
            <a:ext cx="2664295" cy="2395928"/>
          </a:xfrm>
          <a:prstGeom prst="rect">
            <a:avLst/>
          </a:prstGeom>
        </p:spPr>
      </p:pic>
      <p:sp>
        <p:nvSpPr>
          <p:cNvPr id="3" name="Rectangle 2"/>
          <p:cNvSpPr/>
          <p:nvPr/>
        </p:nvSpPr>
        <p:spPr>
          <a:xfrm>
            <a:off x="189317" y="4869160"/>
            <a:ext cx="8703162" cy="1846659"/>
          </a:xfrm>
          <a:prstGeom prst="rect">
            <a:avLst/>
          </a:prstGeom>
        </p:spPr>
        <p:txBody>
          <a:bodyPr wrap="square">
            <a:spAutoFit/>
          </a:bodyPr>
          <a:lstStyle/>
          <a:p>
            <a:pPr>
              <a:buClr>
                <a:srgbClr val="C00000"/>
              </a:buClr>
              <a:buSzPct val="89000"/>
            </a:pPr>
            <a:r>
              <a:rPr lang="en-US" sz="1870" b="1" dirty="0">
                <a:solidFill>
                  <a:srgbClr val="C00000"/>
                </a:solidFill>
                <a:latin typeface="Arial" panose="020B0604020202020204" pitchFamily="34" charset="0"/>
                <a:cs typeface="Arial" panose="020B0604020202020204" pitchFamily="34" charset="0"/>
              </a:rPr>
              <a:t>So where does the water come from?</a:t>
            </a:r>
          </a:p>
          <a:p>
            <a:pPr marL="361950" indent="-361950">
              <a:buClr>
                <a:srgbClr val="C00000"/>
              </a:buClr>
              <a:buSzPct val="89000"/>
              <a:buFont typeface="Arial" panose="020B0604020202020204" pitchFamily="34" charset="0"/>
              <a:buChar char="►"/>
            </a:pPr>
            <a:r>
              <a:rPr lang="en-US" sz="1870" dirty="0">
                <a:solidFill>
                  <a:srgbClr val="000000"/>
                </a:solidFill>
                <a:latin typeface="Arial" panose="020B0604020202020204" pitchFamily="34" charset="0"/>
                <a:cs typeface="Arial" panose="020B0604020202020204" pitchFamily="34" charset="0"/>
              </a:rPr>
              <a:t>Much of the water we use is taken from rivers. But some is pumped up from below ground, where water that has drained down through the soil lies trapped in rocks.</a:t>
            </a:r>
          </a:p>
          <a:p>
            <a:pPr marL="361950" indent="-361950">
              <a:buClr>
                <a:srgbClr val="C00000"/>
              </a:buClr>
              <a:buSzPct val="89000"/>
              <a:buFont typeface="Arial" panose="020B0604020202020204" pitchFamily="34" charset="0"/>
              <a:buChar char="►"/>
            </a:pPr>
            <a:r>
              <a:rPr lang="en-US" sz="1870" dirty="0">
                <a:solidFill>
                  <a:srgbClr val="000000"/>
                </a:solidFill>
                <a:latin typeface="Arial" panose="020B0604020202020204" pitchFamily="34" charset="0"/>
                <a:cs typeface="Arial" panose="020B0604020202020204" pitchFamily="34" charset="0"/>
              </a:rPr>
              <a:t>This underground water is called groundwater. A large area of rock may hold a lot of groundwater, like a sponge. This rock is called an aquifer.</a:t>
            </a:r>
            <a:endParaRPr lang="en-GB" sz="1870" dirty="0">
              <a:latin typeface="Arial" panose="020B0604020202020204" pitchFamily="34" charset="0"/>
              <a:cs typeface="Arial" panose="020B0604020202020204" pitchFamily="34" charset="0"/>
            </a:endParaRPr>
          </a:p>
        </p:txBody>
      </p:sp>
      <p:sp>
        <p:nvSpPr>
          <p:cNvPr id="10" name="TextBox 9">
            <a:hlinkClick r:id="rId4" action="ppaction://hlinksldjump"/>
          </p:cNvPr>
          <p:cNvSpPr txBox="1"/>
          <p:nvPr/>
        </p:nvSpPr>
        <p:spPr>
          <a:xfrm>
            <a:off x="8300524" y="454221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812497831"/>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15.5 – Water Supply</a:t>
            </a:r>
            <a:endParaRPr lang="en-GB"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218</a:t>
            </a:r>
            <a:endParaRPr lang="en-GB" sz="960" b="1" dirty="0">
              <a:latin typeface="Arial" panose="020B0604020202020204" pitchFamily="34" charset="0"/>
              <a:cs typeface="Arial" panose="020B0604020202020204" pitchFamily="34" charset="0"/>
            </a:endParaRPr>
          </a:p>
        </p:txBody>
      </p:sp>
      <p:sp>
        <p:nvSpPr>
          <p:cNvPr id="6" name="Rectangle 5"/>
          <p:cNvSpPr/>
          <p:nvPr/>
        </p:nvSpPr>
        <p:spPr>
          <a:xfrm>
            <a:off x="5220072" y="4383395"/>
            <a:ext cx="3672407" cy="707886"/>
          </a:xfrm>
          <a:prstGeom prst="rect">
            <a:avLst/>
          </a:prstGeom>
        </p:spPr>
        <p:txBody>
          <a:bodyPr wrap="square">
            <a:spAutoFit/>
          </a:bodyPr>
          <a:lstStyle/>
          <a:p>
            <a:pPr indent="361950">
              <a:buClr>
                <a:srgbClr val="C00000"/>
              </a:buClr>
              <a:buFont typeface="Arial" panose="020B0604020202020204" pitchFamily="34" charset="0"/>
              <a:buChar char="▲"/>
            </a:pPr>
            <a:r>
              <a:rPr lang="en-US" sz="2000" dirty="0"/>
              <a:t>Using an aquifer as a water supply.</a:t>
            </a:r>
            <a:endParaRPr lang="en-GB" sz="2000" dirty="0"/>
          </a:p>
        </p:txBody>
      </p:sp>
      <p:sp>
        <p:nvSpPr>
          <p:cNvPr id="15" name="Rectangle 14"/>
          <p:cNvSpPr/>
          <p:nvPr/>
        </p:nvSpPr>
        <p:spPr>
          <a:xfrm>
            <a:off x="179512" y="1132284"/>
            <a:ext cx="5040560" cy="5509200"/>
          </a:xfrm>
          <a:prstGeom prst="rect">
            <a:avLst/>
          </a:prstGeom>
        </p:spPr>
        <p:txBody>
          <a:bodyPr wrap="square">
            <a:spAutoFit/>
          </a:bodyPr>
          <a:lstStyle/>
          <a:p>
            <a:pPr>
              <a:buClr>
                <a:srgbClr val="C00000"/>
              </a:buClr>
              <a:buSzPct val="89000"/>
            </a:pPr>
            <a:r>
              <a:rPr lang="en-US" sz="2200" b="1" dirty="0" smtClean="0">
                <a:solidFill>
                  <a:srgbClr val="C00000"/>
                </a:solidFill>
                <a:latin typeface="Arial" panose="020B0604020202020204" pitchFamily="34" charset="0"/>
                <a:cs typeface="Arial" panose="020B0604020202020204" pitchFamily="34" charset="0"/>
              </a:rPr>
              <a:t>Is </a:t>
            </a:r>
            <a:r>
              <a:rPr lang="en-US" sz="2200" b="1" dirty="0">
                <a:solidFill>
                  <a:srgbClr val="C00000"/>
                </a:solidFill>
                <a:latin typeface="Arial" panose="020B0604020202020204" pitchFamily="34" charset="0"/>
                <a:cs typeface="Arial" panose="020B0604020202020204" pitchFamily="34" charset="0"/>
              </a:rPr>
              <a:t>it clean?</a:t>
            </a:r>
          </a:p>
          <a:p>
            <a:pPr marL="361950" indent="-361950">
              <a:buClr>
                <a:srgbClr val="C00000"/>
              </a:buClr>
              <a:buSzPct val="89000"/>
              <a:buFont typeface="Arial" panose="020B0604020202020204" pitchFamily="34" charset="0"/>
              <a:buChar char="►"/>
            </a:pPr>
            <a:r>
              <a:rPr lang="en-US" sz="2200" dirty="0">
                <a:solidFill>
                  <a:srgbClr val="000000"/>
                </a:solidFill>
                <a:latin typeface="Arial" panose="020B0604020202020204" pitchFamily="34" charset="0"/>
                <a:cs typeface="Arial" panose="020B0604020202020204" pitchFamily="34" charset="0"/>
              </a:rPr>
              <a:t>River water is not clean – even if it looks it! It will contain particles </a:t>
            </a:r>
            <a:r>
              <a:rPr lang="en-US" sz="2200" dirty="0" smtClean="0">
                <a:solidFill>
                  <a:srgbClr val="000000"/>
                </a:solidFill>
                <a:latin typeface="Arial" panose="020B0604020202020204" pitchFamily="34" charset="0"/>
                <a:cs typeface="Arial" panose="020B0604020202020204" pitchFamily="34" charset="0"/>
              </a:rPr>
              <a:t>of mud</a:t>
            </a:r>
            <a:r>
              <a:rPr lang="en-US" sz="2200" dirty="0">
                <a:solidFill>
                  <a:srgbClr val="000000"/>
                </a:solidFill>
                <a:latin typeface="Arial" panose="020B0604020202020204" pitchFamily="34" charset="0"/>
                <a:cs typeface="Arial" panose="020B0604020202020204" pitchFamily="34" charset="0"/>
              </a:rPr>
              <a:t>, and animal waste, and bits of dead vegetation. But worst of all </a:t>
            </a:r>
            <a:r>
              <a:rPr lang="en-US" sz="2200" dirty="0" smtClean="0">
                <a:solidFill>
                  <a:srgbClr val="000000"/>
                </a:solidFill>
                <a:latin typeface="Arial" panose="020B0604020202020204" pitchFamily="34" charset="0"/>
                <a:cs typeface="Arial" panose="020B0604020202020204" pitchFamily="34" charset="0"/>
              </a:rPr>
              <a:t>are the </a:t>
            </a:r>
            <a:r>
              <a:rPr lang="en-US" sz="2200" dirty="0">
                <a:solidFill>
                  <a:srgbClr val="000000"/>
                </a:solidFill>
                <a:latin typeface="Arial" panose="020B0604020202020204" pitchFamily="34" charset="0"/>
                <a:cs typeface="Arial" panose="020B0604020202020204" pitchFamily="34" charset="0"/>
              </a:rPr>
              <a:t>microbes: bacteria and other tiny organisms that can make us ill.</a:t>
            </a:r>
          </a:p>
          <a:p>
            <a:pPr marL="361950" indent="-361950">
              <a:buClr>
                <a:srgbClr val="C00000"/>
              </a:buClr>
              <a:buSzPct val="89000"/>
              <a:buFont typeface="Arial" panose="020B0604020202020204" pitchFamily="34" charset="0"/>
              <a:buChar char="►"/>
            </a:pPr>
            <a:r>
              <a:rPr lang="en-US" sz="2200" dirty="0">
                <a:solidFill>
                  <a:srgbClr val="000000"/>
                </a:solidFill>
                <a:latin typeface="Arial" panose="020B0604020202020204" pitchFamily="34" charset="0"/>
                <a:cs typeface="Arial" panose="020B0604020202020204" pitchFamily="34" charset="0"/>
              </a:rPr>
              <a:t>Over 1 billion people around the world have no access to clean </a:t>
            </a:r>
            <a:r>
              <a:rPr lang="en-US" sz="2200" dirty="0" smtClean="0">
                <a:solidFill>
                  <a:srgbClr val="000000"/>
                </a:solidFill>
                <a:latin typeface="Arial" panose="020B0604020202020204" pitchFamily="34" charset="0"/>
                <a:cs typeface="Arial" panose="020B0604020202020204" pitchFamily="34" charset="0"/>
              </a:rPr>
              <a:t>water. They </a:t>
            </a:r>
            <a:r>
              <a:rPr lang="en-US" sz="2200" dirty="0">
                <a:solidFill>
                  <a:srgbClr val="000000"/>
                </a:solidFill>
                <a:latin typeface="Arial" panose="020B0604020202020204" pitchFamily="34" charset="0"/>
                <a:cs typeface="Arial" panose="020B0604020202020204" pitchFamily="34" charset="0"/>
              </a:rPr>
              <a:t>depend on dirty rivers for their drinking water. </a:t>
            </a:r>
            <a:endParaRPr lang="en-US" sz="2200" dirty="0" smtClean="0">
              <a:solidFill>
                <a:srgbClr val="000000"/>
              </a:solidFill>
              <a:latin typeface="Arial" panose="020B0604020202020204" pitchFamily="34" charset="0"/>
              <a:cs typeface="Arial" panose="020B0604020202020204" pitchFamily="34" charset="0"/>
            </a:endParaRPr>
          </a:p>
          <a:p>
            <a:pPr marL="361950" indent="-361950">
              <a:buClr>
                <a:srgbClr val="C00000"/>
              </a:buClr>
              <a:buSzPct val="89000"/>
              <a:buFont typeface="Arial" panose="020B0604020202020204" pitchFamily="34" charset="0"/>
              <a:buChar char="►"/>
            </a:pPr>
            <a:r>
              <a:rPr lang="en-US" sz="2200" dirty="0" smtClean="0">
                <a:solidFill>
                  <a:srgbClr val="000000"/>
                </a:solidFill>
                <a:latin typeface="Arial" panose="020B0604020202020204" pitchFamily="34" charset="0"/>
                <a:cs typeface="Arial" panose="020B0604020202020204" pitchFamily="34" charset="0"/>
              </a:rPr>
              <a:t>And </a:t>
            </a:r>
            <a:r>
              <a:rPr lang="en-US" sz="2200" dirty="0">
                <a:solidFill>
                  <a:srgbClr val="000000"/>
                </a:solidFill>
                <a:latin typeface="Arial" panose="020B0604020202020204" pitchFamily="34" charset="0"/>
                <a:cs typeface="Arial" panose="020B0604020202020204" pitchFamily="34" charset="0"/>
              </a:rPr>
              <a:t>over 2 </a:t>
            </a:r>
            <a:r>
              <a:rPr lang="en-US" sz="2200" dirty="0" smtClean="0">
                <a:solidFill>
                  <a:srgbClr val="000000"/>
                </a:solidFill>
                <a:latin typeface="Arial" panose="020B0604020202020204" pitchFamily="34" charset="0"/>
                <a:cs typeface="Arial" panose="020B0604020202020204" pitchFamily="34" charset="0"/>
              </a:rPr>
              <a:t>million people</a:t>
            </a:r>
            <a:r>
              <a:rPr lang="en-US" sz="2200" dirty="0">
                <a:solidFill>
                  <a:srgbClr val="000000"/>
                </a:solidFill>
                <a:latin typeface="Arial" panose="020B0604020202020204" pitchFamily="34" charset="0"/>
                <a:cs typeface="Arial" panose="020B0604020202020204" pitchFamily="34" charset="0"/>
              </a:rPr>
              <a:t>, mainly children, die each year from </a:t>
            </a:r>
            <a:r>
              <a:rPr lang="en-US" sz="2200" dirty="0" err="1">
                <a:solidFill>
                  <a:srgbClr val="000000"/>
                </a:solidFill>
                <a:latin typeface="Arial" panose="020B0604020202020204" pitchFamily="34" charset="0"/>
                <a:cs typeface="Arial" panose="020B0604020202020204" pitchFamily="34" charset="0"/>
              </a:rPr>
              <a:t>diarrhoea</a:t>
            </a:r>
            <a:r>
              <a:rPr lang="en-US" sz="2200" dirty="0">
                <a:solidFill>
                  <a:srgbClr val="000000"/>
                </a:solidFill>
                <a:latin typeface="Arial" panose="020B0604020202020204" pitchFamily="34" charset="0"/>
                <a:cs typeface="Arial" panose="020B0604020202020204" pitchFamily="34" charset="0"/>
              </a:rPr>
              <a:t> and diseases </a:t>
            </a:r>
            <a:r>
              <a:rPr lang="en-US" sz="2200" dirty="0" smtClean="0">
                <a:solidFill>
                  <a:srgbClr val="000000"/>
                </a:solidFill>
                <a:latin typeface="Arial" panose="020B0604020202020204" pitchFamily="34" charset="0"/>
                <a:cs typeface="Arial" panose="020B0604020202020204" pitchFamily="34" charset="0"/>
              </a:rPr>
              <a:t>such as </a:t>
            </a:r>
            <a:r>
              <a:rPr lang="en-US" sz="2200" dirty="0">
                <a:solidFill>
                  <a:srgbClr val="000000"/>
                </a:solidFill>
                <a:latin typeface="Arial" panose="020B0604020202020204" pitchFamily="34" charset="0"/>
                <a:cs typeface="Arial" panose="020B0604020202020204" pitchFamily="34" charset="0"/>
              </a:rPr>
              <a:t>cholera and typhoid, caused by drinking infected water.</a:t>
            </a: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17050" y="1142881"/>
            <a:ext cx="3675429" cy="3150368"/>
          </a:xfrm>
          <a:prstGeom prst="rect">
            <a:avLst/>
          </a:prstGeom>
        </p:spPr>
      </p:pic>
      <p:sp>
        <p:nvSpPr>
          <p:cNvPr id="8" name="Rectangle 7"/>
          <p:cNvSpPr/>
          <p:nvPr/>
        </p:nvSpPr>
        <p:spPr>
          <a:xfrm>
            <a:off x="5217050" y="2132856"/>
            <a:ext cx="1803222" cy="2185214"/>
          </a:xfrm>
          <a:prstGeom prst="rect">
            <a:avLst/>
          </a:prstGeom>
        </p:spPr>
        <p:txBody>
          <a:bodyPr wrap="square">
            <a:spAutoFit/>
          </a:bodyPr>
          <a:lstStyle/>
          <a:p>
            <a:r>
              <a:rPr lang="en-GB" sz="1700" b="1" dirty="0">
                <a:solidFill>
                  <a:schemeClr val="bg1"/>
                </a:solidFill>
                <a:effectLst>
                  <a:outerShdw blurRad="50800" dist="38100" dir="2700000" sx="103000" sy="103000" algn="tl" rotWithShape="0">
                    <a:prstClr val="black">
                      <a:alpha val="0"/>
                    </a:prstClr>
                  </a:outerShdw>
                </a:effectLst>
                <a:latin typeface="Arial" panose="020B0604020202020204" pitchFamily="34" charset="0"/>
                <a:cs typeface="Arial" panose="020B0604020202020204" pitchFamily="34" charset="0"/>
              </a:rPr>
              <a:t>rain soaks</a:t>
            </a:r>
          </a:p>
          <a:p>
            <a:r>
              <a:rPr lang="en-GB" sz="1700" b="1" dirty="0">
                <a:solidFill>
                  <a:schemeClr val="bg1"/>
                </a:solidFill>
                <a:effectLst>
                  <a:outerShdw blurRad="50800" dist="38100" dir="2700000" sx="103000" sy="103000" algn="tl" rotWithShape="0">
                    <a:prstClr val="black">
                      <a:alpha val="0"/>
                    </a:prstClr>
                  </a:outerShdw>
                </a:effectLst>
                <a:latin typeface="Arial" panose="020B0604020202020204" pitchFamily="34" charset="0"/>
                <a:cs typeface="Arial" panose="020B0604020202020204" pitchFamily="34" charset="0"/>
              </a:rPr>
              <a:t>through</a:t>
            </a:r>
          </a:p>
          <a:p>
            <a:r>
              <a:rPr lang="en-GB" sz="1700" b="1" dirty="0">
                <a:solidFill>
                  <a:schemeClr val="bg1"/>
                </a:solidFill>
                <a:effectLst>
                  <a:outerShdw blurRad="50800" dist="38100" dir="2700000" sx="103000" sy="103000" algn="tl" rotWithShape="0">
                    <a:prstClr val="black">
                      <a:alpha val="0"/>
                    </a:prstClr>
                  </a:outerShdw>
                </a:effectLst>
                <a:latin typeface="Arial" panose="020B0604020202020204" pitchFamily="34" charset="0"/>
                <a:cs typeface="Arial" panose="020B0604020202020204" pitchFamily="34" charset="0"/>
              </a:rPr>
              <a:t>aquifer</a:t>
            </a:r>
          </a:p>
          <a:p>
            <a:r>
              <a:rPr lang="en-GB" sz="1700" b="1" dirty="0">
                <a:solidFill>
                  <a:schemeClr val="bg1"/>
                </a:solidFill>
                <a:effectLst>
                  <a:outerShdw blurRad="50800" dist="38100" dir="2700000" sx="103000" sy="103000" algn="tl" rotWithShape="0">
                    <a:prstClr val="black">
                      <a:alpha val="0"/>
                    </a:prstClr>
                  </a:outerShdw>
                </a:effectLst>
                <a:latin typeface="Arial" panose="020B0604020202020204" pitchFamily="34" charset="0"/>
                <a:cs typeface="Arial" panose="020B0604020202020204" pitchFamily="34" charset="0"/>
              </a:rPr>
              <a:t>(water trapped</a:t>
            </a:r>
          </a:p>
          <a:p>
            <a:r>
              <a:rPr lang="en-GB" sz="1700" b="1" dirty="0">
                <a:solidFill>
                  <a:schemeClr val="bg1"/>
                </a:solidFill>
                <a:effectLst>
                  <a:outerShdw blurRad="50800" dist="38100" dir="2700000" sx="103000" sy="103000" algn="tl" rotWithShape="0">
                    <a:prstClr val="black">
                      <a:alpha val="0"/>
                    </a:prstClr>
                  </a:outerShdw>
                </a:effectLst>
                <a:latin typeface="Arial" panose="020B0604020202020204" pitchFamily="34" charset="0"/>
                <a:cs typeface="Arial" panose="020B0604020202020204" pitchFamily="34" charset="0"/>
              </a:rPr>
              <a:t>in rock)</a:t>
            </a:r>
          </a:p>
          <a:p>
            <a:r>
              <a:rPr lang="en-GB" sz="1700" b="1" dirty="0">
                <a:solidFill>
                  <a:schemeClr val="bg1"/>
                </a:solidFill>
                <a:effectLst>
                  <a:outerShdw blurRad="50800" dist="38100" dir="2700000" sx="103000" sy="103000" algn="tl" rotWithShape="0">
                    <a:prstClr val="black">
                      <a:alpha val="0"/>
                    </a:prstClr>
                  </a:outerShdw>
                </a:effectLst>
                <a:latin typeface="Arial" panose="020B0604020202020204" pitchFamily="34" charset="0"/>
                <a:cs typeface="Arial" panose="020B0604020202020204" pitchFamily="34" charset="0"/>
              </a:rPr>
              <a:t>water can’t</a:t>
            </a:r>
          </a:p>
          <a:p>
            <a:r>
              <a:rPr lang="en-GB" sz="1700" b="1" dirty="0" smtClean="0">
                <a:solidFill>
                  <a:schemeClr val="bg1"/>
                </a:solidFill>
                <a:effectLst>
                  <a:outerShdw blurRad="50800" dist="38100" dir="2700000" sx="103000" sy="103000" algn="tl" rotWithShape="0">
                    <a:prstClr val="black">
                      <a:alpha val="0"/>
                    </a:prstClr>
                  </a:outerShdw>
                </a:effectLst>
                <a:latin typeface="Arial" panose="020B0604020202020204" pitchFamily="34" charset="0"/>
                <a:cs typeface="Arial" panose="020B0604020202020204" pitchFamily="34" charset="0"/>
              </a:rPr>
              <a:t>Soak through</a:t>
            </a:r>
            <a:br>
              <a:rPr lang="en-GB" sz="1700" b="1" dirty="0" smtClean="0">
                <a:solidFill>
                  <a:schemeClr val="bg1"/>
                </a:solidFill>
                <a:effectLst>
                  <a:outerShdw blurRad="50800" dist="38100" dir="2700000" sx="103000" sy="103000" algn="tl" rotWithShape="0">
                    <a:prstClr val="black">
                      <a:alpha val="0"/>
                    </a:prstClr>
                  </a:outerShdw>
                </a:effectLst>
                <a:latin typeface="Arial" panose="020B0604020202020204" pitchFamily="34" charset="0"/>
                <a:cs typeface="Arial" panose="020B0604020202020204" pitchFamily="34" charset="0"/>
              </a:rPr>
            </a:br>
            <a:r>
              <a:rPr lang="en-GB" sz="1700" b="1" dirty="0" smtClean="0">
                <a:solidFill>
                  <a:schemeClr val="bg1"/>
                </a:solidFill>
                <a:effectLst>
                  <a:outerShdw blurRad="50800" dist="38100" dir="2700000" sx="103000" sy="103000" algn="tl" rotWithShape="0">
                    <a:prstClr val="black">
                      <a:alpha val="0"/>
                    </a:prstClr>
                  </a:outerShdw>
                </a:effectLst>
                <a:latin typeface="Arial" panose="020B0604020202020204" pitchFamily="34" charset="0"/>
                <a:cs typeface="Arial" panose="020B0604020202020204" pitchFamily="34" charset="0"/>
              </a:rPr>
              <a:t>the rock</a:t>
            </a:r>
            <a:endParaRPr lang="en-GB" sz="1700" b="1" dirty="0">
              <a:solidFill>
                <a:schemeClr val="bg1"/>
              </a:solidFill>
              <a:effectLst>
                <a:outerShdw blurRad="50800" dist="38100" dir="2700000" sx="103000" sy="103000" algn="tl" rotWithShape="0">
                  <a:prstClr val="black">
                    <a:alpha val="0"/>
                  </a:prstClr>
                </a:outerShdw>
              </a:effectLst>
              <a:latin typeface="Arial" panose="020B0604020202020204" pitchFamily="34" charset="0"/>
              <a:cs typeface="Arial" panose="020B0604020202020204" pitchFamily="34" charset="0"/>
            </a:endParaRPr>
          </a:p>
        </p:txBody>
      </p:sp>
      <p:sp>
        <p:nvSpPr>
          <p:cNvPr id="12" name="TextBox 11">
            <a:hlinkClick r:id="rId4" action="ppaction://hlinksldjump"/>
          </p:cNvPr>
          <p:cNvSpPr txBox="1"/>
          <p:nvPr/>
        </p:nvSpPr>
        <p:spPr>
          <a:xfrm>
            <a:off x="8300524" y="475824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
        <p:nvSpPr>
          <p:cNvPr id="10" name="TextBox 9">
            <a:hlinkClick r:id="rId5" action="ppaction://hlinkfile"/>
          </p:cNvPr>
          <p:cNvSpPr txBox="1"/>
          <p:nvPr/>
        </p:nvSpPr>
        <p:spPr>
          <a:xfrm>
            <a:off x="5864706" y="6054234"/>
            <a:ext cx="2463238"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How an Aquifer Works</a:t>
            </a:r>
            <a:endParaRPr lang="en-GB" dirty="0"/>
          </a:p>
        </p:txBody>
      </p:sp>
    </p:spTree>
    <p:extLst>
      <p:ext uri="{BB962C8B-B14F-4D97-AF65-F5344CB8AC3E}">
        <p14:creationId xmlns:p14="http://schemas.microsoft.com/office/powerpoint/2010/main" val="2457071902"/>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15.5 – Water Supply</a:t>
            </a:r>
            <a:endParaRPr lang="en-GB"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218</a:t>
            </a:r>
            <a:endParaRPr lang="en-GB" sz="960" b="1" dirty="0">
              <a:latin typeface="Arial" panose="020B0604020202020204" pitchFamily="34" charset="0"/>
              <a:cs typeface="Arial" panose="020B0604020202020204" pitchFamily="34" charset="0"/>
            </a:endParaRPr>
          </a:p>
        </p:txBody>
      </p:sp>
      <p:sp>
        <p:nvSpPr>
          <p:cNvPr id="6" name="Rectangle 5"/>
          <p:cNvSpPr/>
          <p:nvPr/>
        </p:nvSpPr>
        <p:spPr>
          <a:xfrm>
            <a:off x="6876256" y="4149080"/>
            <a:ext cx="2016223" cy="646331"/>
          </a:xfrm>
          <a:prstGeom prst="rect">
            <a:avLst/>
          </a:prstGeom>
        </p:spPr>
        <p:txBody>
          <a:bodyPr wrap="square">
            <a:spAutoFit/>
          </a:bodyPr>
          <a:lstStyle/>
          <a:p>
            <a:pPr indent="361950">
              <a:buClr>
                <a:srgbClr val="C00000"/>
              </a:buClr>
              <a:buFont typeface="Arial" panose="020B0604020202020204" pitchFamily="34" charset="0"/>
              <a:buChar char="▲"/>
            </a:pPr>
            <a:r>
              <a:rPr lang="en-US" dirty="0"/>
              <a:t>River water – now safe to drink.</a:t>
            </a:r>
            <a:endParaRPr lang="en-GB" dirty="0"/>
          </a:p>
        </p:txBody>
      </p:sp>
      <p:sp>
        <p:nvSpPr>
          <p:cNvPr id="15" name="Rectangle 14"/>
          <p:cNvSpPr/>
          <p:nvPr/>
        </p:nvSpPr>
        <p:spPr>
          <a:xfrm>
            <a:off x="179512" y="1132284"/>
            <a:ext cx="6696744" cy="5632311"/>
          </a:xfrm>
          <a:prstGeom prst="rect">
            <a:avLst/>
          </a:prstGeom>
        </p:spPr>
        <p:txBody>
          <a:bodyPr wrap="square">
            <a:spAutoFit/>
          </a:bodyPr>
          <a:lstStyle/>
          <a:p>
            <a:pPr>
              <a:buClr>
                <a:srgbClr val="C00000"/>
              </a:buClr>
              <a:buSzPct val="89000"/>
            </a:pPr>
            <a:r>
              <a:rPr lang="en-US" b="1" dirty="0" smtClean="0">
                <a:solidFill>
                  <a:srgbClr val="C00000"/>
                </a:solidFill>
                <a:latin typeface="Arial" panose="020B0604020202020204" pitchFamily="34" charset="0"/>
                <a:cs typeface="Arial" panose="020B0604020202020204" pitchFamily="34" charset="0"/>
              </a:rPr>
              <a:t>Providing </a:t>
            </a:r>
            <a:r>
              <a:rPr lang="en-US" b="1" dirty="0">
                <a:solidFill>
                  <a:srgbClr val="C00000"/>
                </a:solidFill>
                <a:latin typeface="Arial" panose="020B0604020202020204" pitchFamily="34" charset="0"/>
                <a:cs typeface="Arial" panose="020B0604020202020204" pitchFamily="34" charset="0"/>
              </a:rPr>
              <a:t>a water supply on tap</a:t>
            </a:r>
          </a:p>
          <a:p>
            <a:pPr marL="361950" indent="-361950">
              <a:buClr>
                <a:srgbClr val="C00000"/>
              </a:buClr>
              <a:buSzPct val="89000"/>
              <a:buFont typeface="Arial" panose="020B0604020202020204" pitchFamily="34" charset="0"/>
              <a:buChar char="►"/>
            </a:pPr>
            <a:r>
              <a:rPr lang="en-US" dirty="0">
                <a:solidFill>
                  <a:srgbClr val="000000"/>
                </a:solidFill>
                <a:latin typeface="Arial" panose="020B0604020202020204" pitchFamily="34" charset="0"/>
                <a:cs typeface="Arial" panose="020B0604020202020204" pitchFamily="34" charset="0"/>
              </a:rPr>
              <a:t>No matter where in the world you are, the steps in providing a clean </a:t>
            </a:r>
            <a:r>
              <a:rPr lang="en-US" dirty="0" smtClean="0">
                <a:solidFill>
                  <a:srgbClr val="000000"/>
                </a:solidFill>
                <a:latin typeface="Arial" panose="020B0604020202020204" pitchFamily="34" charset="0"/>
                <a:cs typeface="Arial" panose="020B0604020202020204" pitchFamily="34" charset="0"/>
              </a:rPr>
              <a:t>safe water </a:t>
            </a:r>
            <a:r>
              <a:rPr lang="en-US" dirty="0">
                <a:solidFill>
                  <a:srgbClr val="000000"/>
                </a:solidFill>
                <a:latin typeface="Arial" panose="020B0604020202020204" pitchFamily="34" charset="0"/>
                <a:cs typeface="Arial" panose="020B0604020202020204" pitchFamily="34" charset="0"/>
              </a:rPr>
              <a:t>supply, on tap, are the same</a:t>
            </a:r>
            <a:r>
              <a:rPr lang="en-US" dirty="0" smtClean="0">
                <a:solidFill>
                  <a:srgbClr val="000000"/>
                </a:solidFill>
                <a:latin typeface="Arial" panose="020B0604020202020204" pitchFamily="34" charset="0"/>
                <a:cs typeface="Arial" panose="020B0604020202020204" pitchFamily="34" charset="0"/>
              </a:rPr>
              <a:t>:</a:t>
            </a:r>
            <a:br>
              <a:rPr lang="en-US" dirty="0" smtClean="0">
                <a:solidFill>
                  <a:srgbClr val="000000"/>
                </a:solidFill>
                <a:latin typeface="Arial" panose="020B0604020202020204" pitchFamily="34" charset="0"/>
                <a:cs typeface="Arial" panose="020B0604020202020204" pitchFamily="34" charset="0"/>
              </a:rPr>
            </a:br>
            <a:r>
              <a:rPr lang="en-US" dirty="0" smtClean="0">
                <a:solidFill>
                  <a:srgbClr val="000000"/>
                </a:solidFill>
                <a:latin typeface="Arial" panose="020B0604020202020204" pitchFamily="34" charset="0"/>
                <a:cs typeface="Arial" panose="020B0604020202020204" pitchFamily="34" charset="0"/>
              </a:rPr>
              <a:t/>
            </a:r>
            <a:br>
              <a:rPr lang="en-US" dirty="0" smtClean="0">
                <a:solidFill>
                  <a:srgbClr val="000000"/>
                </a:solidFill>
                <a:latin typeface="Arial" panose="020B0604020202020204" pitchFamily="34" charset="0"/>
                <a:cs typeface="Arial" panose="020B0604020202020204" pitchFamily="34" charset="0"/>
              </a:rPr>
            </a:br>
            <a:r>
              <a:rPr lang="en-US" dirty="0" smtClean="0">
                <a:solidFill>
                  <a:srgbClr val="000000"/>
                </a:solidFill>
                <a:latin typeface="Arial" panose="020B0604020202020204" pitchFamily="34" charset="0"/>
                <a:cs typeface="Arial" panose="020B0604020202020204" pitchFamily="34" charset="0"/>
              </a:rPr>
              <a:t/>
            </a:r>
            <a:br>
              <a:rPr lang="en-US" dirty="0" smtClean="0">
                <a:solidFill>
                  <a:srgbClr val="000000"/>
                </a:solidFill>
                <a:latin typeface="Arial" panose="020B0604020202020204" pitchFamily="34" charset="0"/>
                <a:cs typeface="Arial" panose="020B0604020202020204" pitchFamily="34" charset="0"/>
              </a:rPr>
            </a:br>
            <a:r>
              <a:rPr lang="en-US" dirty="0" smtClean="0">
                <a:solidFill>
                  <a:srgbClr val="000000"/>
                </a:solidFill>
                <a:latin typeface="Arial" panose="020B0604020202020204" pitchFamily="34" charset="0"/>
                <a:cs typeface="Arial" panose="020B0604020202020204" pitchFamily="34" charset="0"/>
              </a:rPr>
              <a:t/>
            </a:r>
            <a:br>
              <a:rPr lang="en-US" dirty="0" smtClean="0">
                <a:solidFill>
                  <a:srgbClr val="000000"/>
                </a:solidFill>
                <a:latin typeface="Arial" panose="020B0604020202020204" pitchFamily="34" charset="0"/>
                <a:cs typeface="Arial" panose="020B0604020202020204" pitchFamily="34" charset="0"/>
              </a:rPr>
            </a:br>
            <a:r>
              <a:rPr lang="en-US" dirty="0" smtClean="0">
                <a:solidFill>
                  <a:srgbClr val="000000"/>
                </a:solidFill>
                <a:latin typeface="Arial" panose="020B0604020202020204" pitchFamily="34" charset="0"/>
                <a:cs typeface="Arial" panose="020B0604020202020204" pitchFamily="34" charset="0"/>
              </a:rPr>
              <a:t/>
            </a:r>
            <a:br>
              <a:rPr lang="en-US" dirty="0" smtClean="0">
                <a:solidFill>
                  <a:srgbClr val="000000"/>
                </a:solidFill>
                <a:latin typeface="Arial" panose="020B0604020202020204" pitchFamily="34" charset="0"/>
                <a:cs typeface="Arial" panose="020B0604020202020204" pitchFamily="34" charset="0"/>
              </a:rPr>
            </a:br>
            <a:r>
              <a:rPr lang="en-US" dirty="0" smtClean="0">
                <a:solidFill>
                  <a:srgbClr val="000000"/>
                </a:solidFill>
                <a:latin typeface="Arial" panose="020B0604020202020204" pitchFamily="34" charset="0"/>
                <a:cs typeface="Arial" panose="020B0604020202020204" pitchFamily="34" charset="0"/>
              </a:rPr>
              <a:t/>
            </a:r>
            <a:br>
              <a:rPr lang="en-US" dirty="0" smtClean="0">
                <a:solidFill>
                  <a:srgbClr val="000000"/>
                </a:solidFill>
                <a:latin typeface="Arial" panose="020B0604020202020204" pitchFamily="34" charset="0"/>
                <a:cs typeface="Arial" panose="020B0604020202020204" pitchFamily="34" charset="0"/>
              </a:rPr>
            </a:br>
            <a:r>
              <a:rPr lang="en-US" dirty="0" smtClean="0">
                <a:solidFill>
                  <a:srgbClr val="000000"/>
                </a:solidFill>
                <a:latin typeface="Arial" panose="020B0604020202020204" pitchFamily="34" charset="0"/>
                <a:cs typeface="Arial" panose="020B0604020202020204" pitchFamily="34" charset="0"/>
              </a:rPr>
              <a:t/>
            </a:r>
            <a:br>
              <a:rPr lang="en-US" dirty="0" smtClean="0">
                <a:solidFill>
                  <a:srgbClr val="000000"/>
                </a:solidFill>
                <a:latin typeface="Arial" panose="020B0604020202020204" pitchFamily="34" charset="0"/>
                <a:cs typeface="Arial" panose="020B0604020202020204" pitchFamily="34" charset="0"/>
              </a:rPr>
            </a:br>
            <a:r>
              <a:rPr lang="en-US" dirty="0" smtClean="0">
                <a:solidFill>
                  <a:srgbClr val="000000"/>
                </a:solidFill>
                <a:latin typeface="Arial" panose="020B0604020202020204" pitchFamily="34" charset="0"/>
                <a:cs typeface="Arial" panose="020B0604020202020204" pitchFamily="34" charset="0"/>
              </a:rPr>
              <a:t/>
            </a:r>
            <a:br>
              <a:rPr lang="en-US" dirty="0" smtClean="0">
                <a:solidFill>
                  <a:srgbClr val="000000"/>
                </a:solidFill>
                <a:latin typeface="Arial" panose="020B0604020202020204" pitchFamily="34" charset="0"/>
                <a:cs typeface="Arial" panose="020B0604020202020204" pitchFamily="34" charset="0"/>
              </a:rPr>
            </a:br>
            <a:r>
              <a:rPr lang="en-US" dirty="0" smtClean="0">
                <a:solidFill>
                  <a:srgbClr val="000000"/>
                </a:solidFill>
                <a:latin typeface="Arial" panose="020B0604020202020204" pitchFamily="34" charset="0"/>
                <a:cs typeface="Arial" panose="020B0604020202020204" pitchFamily="34" charset="0"/>
              </a:rPr>
              <a:t/>
            </a:r>
            <a:br>
              <a:rPr lang="en-US" dirty="0" smtClean="0">
                <a:solidFill>
                  <a:srgbClr val="000000"/>
                </a:solidFill>
                <a:latin typeface="Arial" panose="020B0604020202020204" pitchFamily="34" charset="0"/>
                <a:cs typeface="Arial" panose="020B0604020202020204" pitchFamily="34" charset="0"/>
              </a:rPr>
            </a:br>
            <a:r>
              <a:rPr lang="en-US" dirty="0" smtClean="0">
                <a:solidFill>
                  <a:srgbClr val="000000"/>
                </a:solidFill>
                <a:latin typeface="Arial" panose="020B0604020202020204" pitchFamily="34" charset="0"/>
                <a:cs typeface="Arial" panose="020B0604020202020204" pitchFamily="34" charset="0"/>
              </a:rPr>
              <a:t/>
            </a:r>
            <a:br>
              <a:rPr lang="en-US" dirty="0" smtClean="0">
                <a:solidFill>
                  <a:srgbClr val="000000"/>
                </a:solidFill>
                <a:latin typeface="Arial" panose="020B0604020202020204" pitchFamily="34" charset="0"/>
                <a:cs typeface="Arial" panose="020B0604020202020204" pitchFamily="34" charset="0"/>
              </a:rPr>
            </a:br>
            <a:r>
              <a:rPr lang="en-US" dirty="0" smtClean="0">
                <a:solidFill>
                  <a:srgbClr val="000000"/>
                </a:solidFill>
                <a:latin typeface="Arial" panose="020B0604020202020204" pitchFamily="34" charset="0"/>
                <a:cs typeface="Arial" panose="020B0604020202020204" pitchFamily="34" charset="0"/>
              </a:rPr>
              <a:t/>
            </a:r>
            <a:br>
              <a:rPr lang="en-US" dirty="0" smtClean="0">
                <a:solidFill>
                  <a:srgbClr val="000000"/>
                </a:solidFill>
                <a:latin typeface="Arial" panose="020B0604020202020204" pitchFamily="34" charset="0"/>
                <a:cs typeface="Arial" panose="020B0604020202020204" pitchFamily="34" charset="0"/>
              </a:rPr>
            </a:br>
            <a:endParaRPr lang="en-US" dirty="0" smtClean="0">
              <a:solidFill>
                <a:srgbClr val="000000"/>
              </a:solidFill>
              <a:latin typeface="Arial" panose="020B0604020202020204" pitchFamily="34" charset="0"/>
              <a:cs typeface="Arial" panose="020B0604020202020204" pitchFamily="34" charset="0"/>
            </a:endParaRPr>
          </a:p>
          <a:p>
            <a:pPr>
              <a:buClr>
                <a:srgbClr val="C00000"/>
              </a:buClr>
              <a:buSzPct val="89000"/>
            </a:pPr>
            <a:r>
              <a:rPr lang="en-US" dirty="0" smtClean="0">
                <a:solidFill>
                  <a:srgbClr val="000000"/>
                </a:solidFill>
                <a:latin typeface="Arial" panose="020B0604020202020204" pitchFamily="34" charset="0"/>
                <a:cs typeface="Arial" panose="020B0604020202020204" pitchFamily="34" charset="0"/>
              </a:rPr>
              <a:t/>
            </a:r>
            <a:br>
              <a:rPr lang="en-US" dirty="0" smtClean="0">
                <a:solidFill>
                  <a:srgbClr val="000000"/>
                </a:solidFill>
                <a:latin typeface="Arial" panose="020B0604020202020204" pitchFamily="34" charset="0"/>
                <a:cs typeface="Arial" panose="020B0604020202020204" pitchFamily="34" charset="0"/>
              </a:rPr>
            </a:br>
            <a:r>
              <a:rPr lang="en-US" dirty="0" smtClean="0">
                <a:solidFill>
                  <a:srgbClr val="000000"/>
                </a:solidFill>
                <a:latin typeface="Arial" panose="020B0604020202020204" pitchFamily="34" charset="0"/>
                <a:cs typeface="Arial" panose="020B0604020202020204" pitchFamily="34" charset="0"/>
              </a:rPr>
              <a:t/>
            </a:r>
            <a:br>
              <a:rPr lang="en-US" dirty="0" smtClean="0">
                <a:solidFill>
                  <a:srgbClr val="000000"/>
                </a:solidFill>
                <a:latin typeface="Arial" panose="020B0604020202020204" pitchFamily="34" charset="0"/>
                <a:cs typeface="Arial" panose="020B0604020202020204" pitchFamily="34" charset="0"/>
              </a:rPr>
            </a:br>
            <a:r>
              <a:rPr lang="en-US" dirty="0" smtClean="0">
                <a:solidFill>
                  <a:srgbClr val="000000"/>
                </a:solidFill>
                <a:latin typeface="Arial" panose="020B0604020202020204" pitchFamily="34" charset="0"/>
                <a:cs typeface="Arial" panose="020B0604020202020204" pitchFamily="34" charset="0"/>
              </a:rPr>
              <a:t/>
            </a:r>
            <a:br>
              <a:rPr lang="en-US" dirty="0" smtClean="0">
                <a:solidFill>
                  <a:srgbClr val="000000"/>
                </a:solidFill>
                <a:latin typeface="Arial" panose="020B0604020202020204" pitchFamily="34" charset="0"/>
                <a:cs typeface="Arial" panose="020B0604020202020204" pitchFamily="34" charset="0"/>
              </a:rPr>
            </a:br>
            <a:endParaRPr lang="en-US" dirty="0" smtClean="0">
              <a:solidFill>
                <a:srgbClr val="000000"/>
              </a:solidFill>
              <a:latin typeface="Arial" panose="020B0604020202020204" pitchFamily="34" charset="0"/>
              <a:cs typeface="Arial" panose="020B0604020202020204" pitchFamily="34" charset="0"/>
            </a:endParaRPr>
          </a:p>
          <a:p>
            <a:pPr marL="361950" indent="-361950">
              <a:buClr>
                <a:srgbClr val="C00000"/>
              </a:buClr>
              <a:buSzPct val="89000"/>
              <a:buFont typeface="Arial" panose="020B0604020202020204" pitchFamily="34" charset="0"/>
              <a:buChar char="►"/>
            </a:pPr>
            <a:r>
              <a:rPr lang="en-US" dirty="0">
                <a:solidFill>
                  <a:srgbClr val="000000"/>
                </a:solidFill>
                <a:latin typeface="Arial" panose="020B0604020202020204" pitchFamily="34" charset="0"/>
                <a:cs typeface="Arial" panose="020B0604020202020204" pitchFamily="34" charset="0"/>
              </a:rPr>
              <a:t>How well you can clean the water up depends on how dirty it is, </a:t>
            </a:r>
            <a:r>
              <a:rPr lang="en-US" dirty="0" smtClean="0">
                <a:solidFill>
                  <a:srgbClr val="000000"/>
                </a:solidFill>
                <a:latin typeface="Arial" panose="020B0604020202020204" pitchFamily="34" charset="0"/>
                <a:cs typeface="Arial" panose="020B0604020202020204" pitchFamily="34" charset="0"/>
              </a:rPr>
              <a:t>and what </a:t>
            </a:r>
            <a:r>
              <a:rPr lang="en-US" dirty="0">
                <a:solidFill>
                  <a:srgbClr val="000000"/>
                </a:solidFill>
                <a:latin typeface="Arial" panose="020B0604020202020204" pitchFamily="34" charset="0"/>
                <a:cs typeface="Arial" panose="020B0604020202020204" pitchFamily="34" charset="0"/>
              </a:rPr>
              <a:t>kind of treatment you can afford!</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l="8892" r="4673"/>
          <a:stretch/>
        </p:blipFill>
        <p:spPr>
          <a:xfrm>
            <a:off x="6876256" y="1137796"/>
            <a:ext cx="2016224" cy="2991825"/>
          </a:xfrm>
          <a:prstGeom prst="rect">
            <a:avLst/>
          </a:prstGeom>
        </p:spPr>
      </p:pic>
      <p:sp>
        <p:nvSpPr>
          <p:cNvPr id="3" name="Rectangle 2"/>
          <p:cNvSpPr/>
          <p:nvPr/>
        </p:nvSpPr>
        <p:spPr>
          <a:xfrm>
            <a:off x="185229" y="2125806"/>
            <a:ext cx="6548014" cy="439098"/>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lang="en-US" sz="1600" dirty="0" smtClean="0">
                <a:solidFill>
                  <a:schemeClr val="tx1"/>
                </a:solidFill>
                <a:latin typeface="Arial" panose="020B0604020202020204" pitchFamily="34" charset="0"/>
                <a:cs typeface="Arial" panose="020B0604020202020204" pitchFamily="34" charset="0"/>
              </a:rPr>
              <a:t>Find </a:t>
            </a:r>
            <a:r>
              <a:rPr lang="en-US" sz="1600" dirty="0">
                <a:solidFill>
                  <a:schemeClr val="tx1"/>
                </a:solidFill>
                <a:latin typeface="Arial" panose="020B0604020202020204" pitchFamily="34" charset="0"/>
                <a:cs typeface="Arial" panose="020B0604020202020204" pitchFamily="34" charset="0"/>
              </a:rPr>
              <a:t>a clean source – a river or aquifer – to pump water from.</a:t>
            </a:r>
            <a:endParaRPr lang="en-GB" sz="1600" dirty="0">
              <a:solidFill>
                <a:schemeClr val="tx1"/>
              </a:solidFill>
              <a:latin typeface="Arial" panose="020B0604020202020204" pitchFamily="34" charset="0"/>
              <a:cs typeface="Arial" panose="020B0604020202020204" pitchFamily="34" charset="0"/>
            </a:endParaRPr>
          </a:p>
        </p:txBody>
      </p:sp>
      <p:sp>
        <p:nvSpPr>
          <p:cNvPr id="10" name="Rectangle 9"/>
          <p:cNvSpPr/>
          <p:nvPr/>
        </p:nvSpPr>
        <p:spPr>
          <a:xfrm>
            <a:off x="185229" y="3025236"/>
            <a:ext cx="6548014" cy="907820"/>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startAt="2"/>
            </a:pPr>
            <a:r>
              <a:rPr lang="en-US" sz="1600" dirty="0">
                <a:solidFill>
                  <a:schemeClr val="tx1"/>
                </a:solidFill>
                <a:latin typeface="Arial" panose="020B0604020202020204" pitchFamily="34" charset="0"/>
                <a:cs typeface="Arial" panose="020B0604020202020204" pitchFamily="34" charset="0"/>
              </a:rPr>
              <a:t>Remove as many solid particles from the water as you </a:t>
            </a:r>
            <a:r>
              <a:rPr lang="en-US" sz="1600" dirty="0" smtClean="0">
                <a:solidFill>
                  <a:schemeClr val="tx1"/>
                </a:solidFill>
                <a:latin typeface="Arial" panose="020B0604020202020204" pitchFamily="34" charset="0"/>
                <a:cs typeface="Arial" panose="020B0604020202020204" pitchFamily="34" charset="0"/>
              </a:rPr>
              <a:t>can.</a:t>
            </a:r>
          </a:p>
          <a:p>
            <a:pPr marL="620713" indent="-285750">
              <a:buClr>
                <a:srgbClr val="C00000"/>
              </a:buClr>
              <a:buFont typeface="Wingdings" panose="05000000000000000000" pitchFamily="2" charset="2"/>
              <a:buChar char="§"/>
            </a:pPr>
            <a:r>
              <a:rPr lang="en-US" sz="1600" dirty="0" smtClean="0">
                <a:solidFill>
                  <a:schemeClr val="tx1"/>
                </a:solidFill>
                <a:latin typeface="Arial" panose="020B0604020202020204" pitchFamily="34" charset="0"/>
                <a:cs typeface="Arial" panose="020B0604020202020204" pitchFamily="34" charset="0"/>
              </a:rPr>
              <a:t>You </a:t>
            </a:r>
            <a:r>
              <a:rPr lang="en-US" sz="1600" dirty="0">
                <a:solidFill>
                  <a:schemeClr val="tx1"/>
                </a:solidFill>
                <a:latin typeface="Arial" panose="020B0604020202020204" pitchFamily="34" charset="0"/>
                <a:cs typeface="Arial" panose="020B0604020202020204" pitchFamily="34" charset="0"/>
              </a:rPr>
              <a:t>could make fine particles stick together and skim them off.</a:t>
            </a:r>
          </a:p>
          <a:p>
            <a:pPr marL="620713" indent="-285750">
              <a:buClr>
                <a:srgbClr val="C00000"/>
              </a:buClr>
              <a:buFont typeface="Wingdings" panose="05000000000000000000" pitchFamily="2" charset="2"/>
              <a:buChar char="§"/>
            </a:pPr>
            <a:r>
              <a:rPr lang="en-US" sz="1600" dirty="0" smtClean="0">
                <a:solidFill>
                  <a:schemeClr val="tx1"/>
                </a:solidFill>
                <a:latin typeface="Arial" panose="020B0604020202020204" pitchFamily="34" charset="0"/>
                <a:cs typeface="Arial" panose="020B0604020202020204" pitchFamily="34" charset="0"/>
              </a:rPr>
              <a:t>You </a:t>
            </a:r>
            <a:r>
              <a:rPr lang="en-US" sz="1600" dirty="0">
                <a:solidFill>
                  <a:schemeClr val="tx1"/>
                </a:solidFill>
                <a:latin typeface="Arial" panose="020B0604020202020204" pitchFamily="34" charset="0"/>
                <a:cs typeface="Arial" panose="020B0604020202020204" pitchFamily="34" charset="0"/>
              </a:rPr>
              <a:t>could filter the water through clean gravel or sand.</a:t>
            </a:r>
            <a:endParaRPr lang="en-GB" sz="1600" dirty="0">
              <a:solidFill>
                <a:schemeClr val="tx1"/>
              </a:solidFill>
              <a:latin typeface="Arial" panose="020B0604020202020204" pitchFamily="34" charset="0"/>
              <a:cs typeface="Arial" panose="020B0604020202020204" pitchFamily="34" charset="0"/>
            </a:endParaRPr>
          </a:p>
        </p:txBody>
      </p:sp>
      <p:sp>
        <p:nvSpPr>
          <p:cNvPr id="11" name="Rectangle 10"/>
          <p:cNvSpPr/>
          <p:nvPr/>
        </p:nvSpPr>
        <p:spPr>
          <a:xfrm>
            <a:off x="185229" y="4437112"/>
            <a:ext cx="6548014" cy="437814"/>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startAt="3"/>
            </a:pPr>
            <a:r>
              <a:rPr lang="en-US" sz="1600" dirty="0" smtClean="0">
                <a:solidFill>
                  <a:schemeClr val="tx1"/>
                </a:solidFill>
                <a:latin typeface="Arial" panose="020B0604020202020204" pitchFamily="34" charset="0"/>
                <a:cs typeface="Arial" panose="020B0604020202020204" pitchFamily="34" charset="0"/>
              </a:rPr>
              <a:t>Add </a:t>
            </a:r>
            <a:r>
              <a:rPr lang="en-US" sz="1600" dirty="0">
                <a:solidFill>
                  <a:schemeClr val="tx1"/>
                </a:solidFill>
                <a:latin typeface="Arial" panose="020B0604020202020204" pitchFamily="34" charset="0"/>
                <a:cs typeface="Arial" panose="020B0604020202020204" pitchFamily="34" charset="0"/>
              </a:rPr>
              <a:t>something to kill the microbes in the water. (Usually chlorine.)</a:t>
            </a:r>
            <a:endParaRPr lang="en-GB" sz="1600" dirty="0">
              <a:solidFill>
                <a:schemeClr val="tx1"/>
              </a:solidFill>
              <a:latin typeface="Arial" panose="020B0604020202020204" pitchFamily="34" charset="0"/>
              <a:cs typeface="Arial" panose="020B0604020202020204" pitchFamily="34" charset="0"/>
            </a:endParaRPr>
          </a:p>
        </p:txBody>
      </p:sp>
      <p:sp>
        <p:nvSpPr>
          <p:cNvPr id="12" name="Rectangle 11"/>
          <p:cNvSpPr/>
          <p:nvPr/>
        </p:nvSpPr>
        <p:spPr>
          <a:xfrm>
            <a:off x="185229" y="5308748"/>
            <a:ext cx="6548014" cy="712540"/>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startAt="4"/>
            </a:pPr>
            <a:r>
              <a:rPr lang="en-US" sz="1600" dirty="0">
                <a:solidFill>
                  <a:schemeClr val="tx1"/>
                </a:solidFill>
                <a:latin typeface="Arial" panose="020B0604020202020204" pitchFamily="34" charset="0"/>
                <a:cs typeface="Arial" panose="020B0604020202020204" pitchFamily="34" charset="0"/>
              </a:rPr>
              <a:t>Store the water in a clean covered reservoir, ready for pumping </a:t>
            </a:r>
            <a:r>
              <a:rPr lang="en-US" sz="1600" dirty="0" smtClean="0">
                <a:solidFill>
                  <a:schemeClr val="tx1"/>
                </a:solidFill>
                <a:latin typeface="Arial" panose="020B0604020202020204" pitchFamily="34" charset="0"/>
                <a:cs typeface="Arial" panose="020B0604020202020204" pitchFamily="34" charset="0"/>
              </a:rPr>
              <a:t>to taps</a:t>
            </a:r>
            <a:r>
              <a:rPr lang="en-US" sz="1600" dirty="0">
                <a:solidFill>
                  <a:schemeClr val="tx1"/>
                </a:solidFill>
                <a:latin typeface="Arial" panose="020B0604020202020204" pitchFamily="34" charset="0"/>
                <a:cs typeface="Arial" panose="020B0604020202020204" pitchFamily="34" charset="0"/>
              </a:rPr>
              <a:t>.</a:t>
            </a:r>
            <a:endParaRPr lang="en-GB" sz="1600" dirty="0">
              <a:solidFill>
                <a:schemeClr val="tx1"/>
              </a:solidFill>
              <a:latin typeface="Arial" panose="020B0604020202020204" pitchFamily="34" charset="0"/>
              <a:cs typeface="Arial" panose="020B0604020202020204" pitchFamily="34" charset="0"/>
            </a:endParaRPr>
          </a:p>
        </p:txBody>
      </p:sp>
      <p:cxnSp>
        <p:nvCxnSpPr>
          <p:cNvPr id="14" name="Straight Arrow Connector 13"/>
          <p:cNvCxnSpPr/>
          <p:nvPr/>
        </p:nvCxnSpPr>
        <p:spPr>
          <a:xfrm>
            <a:off x="3527884" y="2564904"/>
            <a:ext cx="0" cy="460332"/>
          </a:xfrm>
          <a:prstGeom prst="straightConnector1">
            <a:avLst/>
          </a:prstGeom>
          <a:ln w="76200">
            <a:solidFill>
              <a:srgbClr val="0070C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3527884" y="3965702"/>
            <a:ext cx="0" cy="460332"/>
          </a:xfrm>
          <a:prstGeom prst="straightConnector1">
            <a:avLst/>
          </a:prstGeom>
          <a:ln w="76200">
            <a:solidFill>
              <a:srgbClr val="0070C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3527884" y="4874926"/>
            <a:ext cx="0" cy="460332"/>
          </a:xfrm>
          <a:prstGeom prst="straightConnector1">
            <a:avLst/>
          </a:prstGeom>
          <a:ln w="76200">
            <a:solidFill>
              <a:srgbClr val="0070C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9" name="TextBox 18">
            <a:hlinkClick r:id="rId4" action="ppaction://hlinksldjump"/>
          </p:cNvPr>
          <p:cNvSpPr txBox="1"/>
          <p:nvPr/>
        </p:nvSpPr>
        <p:spPr>
          <a:xfrm>
            <a:off x="8300524" y="475824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501195968"/>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2723179325"/>
              </p:ext>
            </p:extLst>
          </p:nvPr>
        </p:nvGraphicFramePr>
        <p:xfrm>
          <a:off x="331250" y="1623784"/>
          <a:ext cx="8417211" cy="414528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lang="en-GB" sz="2000" b="1" dirty="0" smtClean="0">
                          <a:latin typeface="Arial" panose="020B0604020202020204" pitchFamily="34" charset="0"/>
                          <a:cs typeface="Arial" panose="020B0604020202020204" pitchFamily="34" charset="0"/>
                        </a:rPr>
                        <a:t>Either:</a:t>
                      </a:r>
                      <a:endParaRPr lang="en-GB" sz="20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0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000" b="1" dirty="0" smtClean="0">
                          <a:latin typeface="Arial" panose="020B0604020202020204" pitchFamily="34" charset="0"/>
                          <a:cs typeface="Arial" panose="020B0604020202020204" pitchFamily="34" charset="0"/>
                        </a:rPr>
                        <a:t>Or:</a:t>
                      </a:r>
                      <a:endParaRPr lang="en-GB" sz="20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 AO3.</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7.</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The paper is structured to assess grade ranges</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A*–G.</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20% of the final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total mark.</a:t>
                      </a:r>
                      <a:endParaRPr lang="en-GB" sz="2000" dirty="0">
                        <a:latin typeface="Arial" panose="020B0604020202020204" pitchFamily="34" charset="0"/>
                        <a:cs typeface="Arial" panose="020B0604020202020204" pitchFamily="34" charset="0"/>
                      </a:endParaRPr>
                    </a:p>
                  </a:txBody>
                  <a:tcPr>
                    <a:lnR w="12700" cmpd="sng">
                      <a:noFill/>
                    </a:lnR>
                  </a:tcPr>
                </a:tc>
                <a:tc>
                  <a:txBody>
                    <a:bodyPr/>
                    <a:lstStyle/>
                    <a:p>
                      <a:endParaRPr lang="en-GB" sz="20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 AO3.</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7.</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The paper is structured to assess grade ranges</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A*–G.</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20% of the final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total mark.</a:t>
                      </a:r>
                      <a:endParaRPr lang="en-GB" sz="20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15.5 – Water Supply</a:t>
            </a:r>
            <a:endParaRPr lang="en-GB"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219</a:t>
            </a:r>
            <a:endParaRPr lang="en-GB" sz="960" b="1" dirty="0">
              <a:latin typeface="Arial" panose="020B0604020202020204" pitchFamily="34" charset="0"/>
              <a:cs typeface="Arial" panose="020B0604020202020204" pitchFamily="34" charset="0"/>
            </a:endParaRPr>
          </a:p>
        </p:txBody>
      </p:sp>
      <p:grpSp>
        <p:nvGrpSpPr>
          <p:cNvPr id="7" name="Group 6"/>
          <p:cNvGrpSpPr/>
          <p:nvPr/>
        </p:nvGrpSpPr>
        <p:grpSpPr>
          <a:xfrm>
            <a:off x="179512" y="1052736"/>
            <a:ext cx="8640961" cy="5544616"/>
            <a:chOff x="1259632" y="1678170"/>
            <a:chExt cx="7560841" cy="4919182"/>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259633" y="1813557"/>
              <a:ext cx="7560840" cy="4783795"/>
            </a:xfrm>
            <a:prstGeom prst="rect">
              <a:avLst/>
            </a:prstGeom>
          </p:spPr>
        </p:pic>
        <p:sp>
          <p:nvSpPr>
            <p:cNvPr id="5" name="Rectangle 4"/>
            <p:cNvSpPr/>
            <p:nvPr/>
          </p:nvSpPr>
          <p:spPr>
            <a:xfrm>
              <a:off x="1259632" y="1678170"/>
              <a:ext cx="5184576" cy="8396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Rectangle 14"/>
          <p:cNvSpPr/>
          <p:nvPr/>
        </p:nvSpPr>
        <p:spPr>
          <a:xfrm>
            <a:off x="179512" y="1148551"/>
            <a:ext cx="8712968" cy="1200329"/>
          </a:xfrm>
          <a:prstGeom prst="rect">
            <a:avLst/>
          </a:prstGeom>
        </p:spPr>
        <p:txBody>
          <a:bodyPr wrap="square">
            <a:spAutoFit/>
          </a:bodyPr>
          <a:lstStyle/>
          <a:p>
            <a:pPr>
              <a:buClr>
                <a:srgbClr val="C00000"/>
              </a:buClr>
              <a:buSzPct val="89000"/>
            </a:pPr>
            <a:r>
              <a:rPr lang="en-US" b="1" dirty="0" smtClean="0">
                <a:solidFill>
                  <a:srgbClr val="C00000"/>
                </a:solidFill>
                <a:latin typeface="Arial" panose="020B0604020202020204" pitchFamily="34" charset="0"/>
                <a:cs typeface="Arial" panose="020B0604020202020204" pitchFamily="34" charset="0"/>
              </a:rPr>
              <a:t>A </a:t>
            </a:r>
            <a:r>
              <a:rPr lang="en-US" b="1" dirty="0">
                <a:solidFill>
                  <a:srgbClr val="C00000"/>
                </a:solidFill>
                <a:latin typeface="Arial" panose="020B0604020202020204" pitchFamily="34" charset="0"/>
                <a:cs typeface="Arial" panose="020B0604020202020204" pitchFamily="34" charset="0"/>
              </a:rPr>
              <a:t>modern treatment plant</a:t>
            </a:r>
          </a:p>
          <a:p>
            <a:pPr marL="361950" indent="-361950">
              <a:buClr>
                <a:srgbClr val="C00000"/>
              </a:buClr>
              <a:buSzPct val="89000"/>
              <a:buFont typeface="Arial" panose="020B0604020202020204" pitchFamily="34" charset="0"/>
              <a:buChar char="►"/>
            </a:pPr>
            <a:r>
              <a:rPr lang="en-US" dirty="0">
                <a:solidFill>
                  <a:srgbClr val="000000"/>
                </a:solidFill>
                <a:latin typeface="Arial" panose="020B0604020202020204" pitchFamily="34" charset="0"/>
                <a:cs typeface="Arial" panose="020B0604020202020204" pitchFamily="34" charset="0"/>
              </a:rPr>
              <a:t>This diagram shows a modern water treatment plant. </a:t>
            </a:r>
            <a:r>
              <a:rPr lang="en-US" dirty="0" smtClean="0">
                <a:solidFill>
                  <a:srgbClr val="000000"/>
                </a:solidFill>
                <a:latin typeface="Arial" panose="020B0604020202020204" pitchFamily="34" charset="0"/>
                <a:cs typeface="Arial" panose="020B0604020202020204" pitchFamily="34" charset="0"/>
              </a:rPr>
              <a:t/>
            </a:r>
            <a:br>
              <a:rPr lang="en-US" dirty="0" smtClean="0">
                <a:solidFill>
                  <a:srgbClr val="000000"/>
                </a:solidFill>
                <a:latin typeface="Arial" panose="020B0604020202020204" pitchFamily="34" charset="0"/>
                <a:cs typeface="Arial" panose="020B0604020202020204" pitchFamily="34" charset="0"/>
              </a:rPr>
            </a:br>
            <a:r>
              <a:rPr lang="en-US" dirty="0" smtClean="0">
                <a:solidFill>
                  <a:srgbClr val="000000"/>
                </a:solidFill>
                <a:latin typeface="Arial" panose="020B0604020202020204" pitchFamily="34" charset="0"/>
                <a:cs typeface="Arial" panose="020B0604020202020204" pitchFamily="34" charset="0"/>
              </a:rPr>
              <a:t>Follow </a:t>
            </a:r>
            <a:r>
              <a:rPr lang="en-US" dirty="0">
                <a:solidFill>
                  <a:srgbClr val="000000"/>
                </a:solidFill>
                <a:latin typeface="Arial" panose="020B0604020202020204" pitchFamily="34" charset="0"/>
                <a:cs typeface="Arial" panose="020B0604020202020204" pitchFamily="34" charset="0"/>
              </a:rPr>
              <a:t>the </a:t>
            </a:r>
            <a:r>
              <a:rPr lang="en-US" dirty="0" smtClean="0">
                <a:solidFill>
                  <a:srgbClr val="000000"/>
                </a:solidFill>
                <a:latin typeface="Arial" panose="020B0604020202020204" pitchFamily="34" charset="0"/>
                <a:cs typeface="Arial" panose="020B0604020202020204" pitchFamily="34" charset="0"/>
              </a:rPr>
              <a:t>numbers to </a:t>
            </a:r>
            <a:r>
              <a:rPr lang="en-US" dirty="0">
                <a:solidFill>
                  <a:srgbClr val="000000"/>
                </a:solidFill>
                <a:latin typeface="Arial" panose="020B0604020202020204" pitchFamily="34" charset="0"/>
                <a:cs typeface="Arial" panose="020B0604020202020204" pitchFamily="34" charset="0"/>
              </a:rPr>
              <a:t>see how particles </a:t>
            </a:r>
            <a:r>
              <a:rPr lang="en-US" dirty="0" smtClean="0">
                <a:solidFill>
                  <a:srgbClr val="000000"/>
                </a:solidFill>
                <a:latin typeface="Arial" panose="020B0604020202020204" pitchFamily="34" charset="0"/>
                <a:cs typeface="Arial" panose="020B0604020202020204" pitchFamily="34" charset="0"/>
              </a:rPr>
              <a:t/>
            </a:r>
            <a:br>
              <a:rPr lang="en-US" dirty="0" smtClean="0">
                <a:solidFill>
                  <a:srgbClr val="000000"/>
                </a:solidFill>
                <a:latin typeface="Arial" panose="020B0604020202020204" pitchFamily="34" charset="0"/>
                <a:cs typeface="Arial" panose="020B0604020202020204" pitchFamily="34" charset="0"/>
              </a:rPr>
            </a:br>
            <a:r>
              <a:rPr lang="en-US" dirty="0" smtClean="0">
                <a:solidFill>
                  <a:srgbClr val="000000"/>
                </a:solidFill>
                <a:latin typeface="Arial" panose="020B0604020202020204" pitchFamily="34" charset="0"/>
                <a:cs typeface="Arial" panose="020B0604020202020204" pitchFamily="34" charset="0"/>
              </a:rPr>
              <a:t>are </a:t>
            </a:r>
            <a:r>
              <a:rPr lang="en-US" dirty="0">
                <a:solidFill>
                  <a:srgbClr val="000000"/>
                </a:solidFill>
                <a:latin typeface="Arial" panose="020B0604020202020204" pitchFamily="34" charset="0"/>
                <a:cs typeface="Arial" panose="020B0604020202020204" pitchFamily="34" charset="0"/>
              </a:rPr>
              <a:t>removed and microbes killed</a:t>
            </a:r>
            <a:r>
              <a:rPr lang="en-US" dirty="0" smtClean="0">
                <a:solidFill>
                  <a:srgbClr val="000000"/>
                </a:solidFill>
                <a:latin typeface="Arial" panose="020B0604020202020204" pitchFamily="34" charset="0"/>
                <a:cs typeface="Arial" panose="020B0604020202020204" pitchFamily="34" charset="0"/>
              </a:rPr>
              <a:t>.</a:t>
            </a:r>
          </a:p>
        </p:txBody>
      </p:sp>
      <p:sp>
        <p:nvSpPr>
          <p:cNvPr id="19" name="TextBox 18">
            <a:hlinkClick r:id="rId4" action="ppaction://hlinksldjump"/>
          </p:cNvPr>
          <p:cNvSpPr txBox="1"/>
          <p:nvPr/>
        </p:nvSpPr>
        <p:spPr>
          <a:xfrm>
            <a:off x="8300524" y="90872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814004176"/>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15.5 – Water Supply</a:t>
            </a:r>
            <a:endParaRPr lang="en-GB"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219</a:t>
            </a:r>
            <a:endParaRPr lang="en-GB" sz="960" b="1" dirty="0">
              <a:latin typeface="Arial" panose="020B0604020202020204" pitchFamily="34" charset="0"/>
              <a:cs typeface="Arial" panose="020B0604020202020204" pitchFamily="34" charset="0"/>
            </a:endParaRPr>
          </a:p>
        </p:txBody>
      </p:sp>
      <p:sp>
        <p:nvSpPr>
          <p:cNvPr id="15" name="Rectangle 14"/>
          <p:cNvSpPr/>
          <p:nvPr/>
        </p:nvSpPr>
        <p:spPr>
          <a:xfrm>
            <a:off x="179512" y="1148551"/>
            <a:ext cx="8712968" cy="2031325"/>
          </a:xfrm>
          <a:prstGeom prst="rect">
            <a:avLst/>
          </a:prstGeom>
        </p:spPr>
        <p:txBody>
          <a:bodyPr wrap="square">
            <a:spAutoFit/>
          </a:bodyPr>
          <a:lstStyle/>
          <a:p>
            <a:pPr>
              <a:buClr>
                <a:srgbClr val="C00000"/>
              </a:buClr>
              <a:buSzPct val="89000"/>
            </a:pPr>
            <a:r>
              <a:rPr lang="en-US" b="1" dirty="0" smtClean="0">
                <a:solidFill>
                  <a:srgbClr val="C00000"/>
                </a:solidFill>
                <a:latin typeface="Arial" panose="020B0604020202020204" pitchFamily="34" charset="0"/>
                <a:cs typeface="Arial" panose="020B0604020202020204" pitchFamily="34" charset="0"/>
              </a:rPr>
              <a:t>A </a:t>
            </a:r>
            <a:r>
              <a:rPr lang="en-US" b="1" dirty="0">
                <a:solidFill>
                  <a:srgbClr val="C00000"/>
                </a:solidFill>
                <a:latin typeface="Arial" panose="020B0604020202020204" pitchFamily="34" charset="0"/>
                <a:cs typeface="Arial" panose="020B0604020202020204" pitchFamily="34" charset="0"/>
              </a:rPr>
              <a:t>modern treatment plant</a:t>
            </a:r>
          </a:p>
          <a:p>
            <a:pPr marL="361950" indent="-361950">
              <a:buClr>
                <a:srgbClr val="C00000"/>
              </a:buClr>
              <a:buSzPct val="89000"/>
              <a:buFont typeface="Arial" panose="020B0604020202020204" pitchFamily="34" charset="0"/>
              <a:buChar char="►"/>
            </a:pPr>
            <a:r>
              <a:rPr lang="en-US" dirty="0">
                <a:solidFill>
                  <a:srgbClr val="000000"/>
                </a:solidFill>
                <a:latin typeface="Arial" panose="020B0604020202020204" pitchFamily="34" charset="0"/>
                <a:cs typeface="Arial" panose="020B0604020202020204" pitchFamily="34" charset="0"/>
              </a:rPr>
              <a:t>This treatment can remove even the tiniest particles. And chlorine can </a:t>
            </a:r>
            <a:r>
              <a:rPr lang="en-US" dirty="0" smtClean="0">
                <a:solidFill>
                  <a:srgbClr val="000000"/>
                </a:solidFill>
                <a:latin typeface="Arial" panose="020B0604020202020204" pitchFamily="34" charset="0"/>
                <a:cs typeface="Arial" panose="020B0604020202020204" pitchFamily="34" charset="0"/>
              </a:rPr>
              <a:t>kill all </a:t>
            </a:r>
            <a:r>
              <a:rPr lang="en-US" dirty="0">
                <a:solidFill>
                  <a:srgbClr val="000000"/>
                </a:solidFill>
                <a:latin typeface="Arial" panose="020B0604020202020204" pitchFamily="34" charset="0"/>
                <a:cs typeface="Arial" panose="020B0604020202020204" pitchFamily="34" charset="0"/>
              </a:rPr>
              <a:t>the microbes. But the water may still have harmful substances </a:t>
            </a:r>
            <a:r>
              <a:rPr lang="en-US" dirty="0" smtClean="0">
                <a:solidFill>
                  <a:srgbClr val="000000"/>
                </a:solidFill>
                <a:latin typeface="Arial" panose="020B0604020202020204" pitchFamily="34" charset="0"/>
                <a:cs typeface="Arial" panose="020B0604020202020204" pitchFamily="34" charset="0"/>
              </a:rPr>
              <a:t>dissolved in </a:t>
            </a:r>
            <a:r>
              <a:rPr lang="en-US" dirty="0">
                <a:solidFill>
                  <a:srgbClr val="000000"/>
                </a:solidFill>
                <a:latin typeface="Arial" panose="020B0604020202020204" pitchFamily="34" charset="0"/>
                <a:cs typeface="Arial" panose="020B0604020202020204" pitchFamily="34" charset="0"/>
              </a:rPr>
              <a:t>it. For example, nitrates from </a:t>
            </a:r>
            <a:r>
              <a:rPr lang="en-US" dirty="0" err="1">
                <a:solidFill>
                  <a:srgbClr val="000000"/>
                </a:solidFill>
                <a:latin typeface="Arial" panose="020B0604020202020204" pitchFamily="34" charset="0"/>
                <a:cs typeface="Arial" panose="020B0604020202020204" pitchFamily="34" charset="0"/>
              </a:rPr>
              <a:t>fertilisers</a:t>
            </a:r>
            <a:r>
              <a:rPr lang="en-US" dirty="0">
                <a:solidFill>
                  <a:srgbClr val="000000"/>
                </a:solidFill>
                <a:latin typeface="Arial" panose="020B0604020202020204" pitchFamily="34" charset="0"/>
                <a:cs typeface="Arial" panose="020B0604020202020204" pitchFamily="34" charset="0"/>
              </a:rPr>
              <a:t>, that can make babies ill.</a:t>
            </a:r>
          </a:p>
          <a:p>
            <a:pPr marL="361950" indent="-361950">
              <a:buClr>
                <a:srgbClr val="C00000"/>
              </a:buClr>
              <a:buSzPct val="89000"/>
              <a:buFont typeface="Arial" panose="020B0604020202020204" pitchFamily="34" charset="0"/>
              <a:buChar char="►"/>
            </a:pPr>
            <a:r>
              <a:rPr lang="en-US" dirty="0">
                <a:solidFill>
                  <a:srgbClr val="000000"/>
                </a:solidFill>
                <a:latin typeface="Arial" panose="020B0604020202020204" pitchFamily="34" charset="0"/>
                <a:cs typeface="Arial" panose="020B0604020202020204" pitchFamily="34" charset="0"/>
              </a:rPr>
              <a:t>It is possible to remove dissolved substances, using special </a:t>
            </a:r>
            <a:r>
              <a:rPr lang="en-US" dirty="0" smtClean="0">
                <a:solidFill>
                  <a:srgbClr val="000000"/>
                </a:solidFill>
                <a:latin typeface="Arial" panose="020B0604020202020204" pitchFamily="34" charset="0"/>
                <a:cs typeface="Arial" panose="020B0604020202020204" pitchFamily="34" charset="0"/>
              </a:rPr>
              <a:t>membranes. But </a:t>
            </a:r>
            <a:r>
              <a:rPr lang="en-US" dirty="0">
                <a:solidFill>
                  <a:srgbClr val="000000"/>
                </a:solidFill>
                <a:latin typeface="Arial" panose="020B0604020202020204" pitchFamily="34" charset="0"/>
                <a:cs typeface="Arial" panose="020B0604020202020204" pitchFamily="34" charset="0"/>
              </a:rPr>
              <a:t>that is very expensive, and is not usually done. The best solution is </a:t>
            </a:r>
            <a:r>
              <a:rPr lang="en-US" dirty="0" smtClean="0">
                <a:solidFill>
                  <a:srgbClr val="000000"/>
                </a:solidFill>
                <a:latin typeface="Arial" panose="020B0604020202020204" pitchFamily="34" charset="0"/>
                <a:cs typeface="Arial" panose="020B0604020202020204" pitchFamily="34" charset="0"/>
              </a:rPr>
              <a:t>to find </a:t>
            </a:r>
            <a:r>
              <a:rPr lang="en-US" dirty="0">
                <a:solidFill>
                  <a:srgbClr val="000000"/>
                </a:solidFill>
                <a:latin typeface="Arial" panose="020B0604020202020204" pitchFamily="34" charset="0"/>
                <a:cs typeface="Arial" panose="020B0604020202020204" pitchFamily="34" charset="0"/>
              </a:rPr>
              <a:t>the cleanest source you can, for your water supply.</a:t>
            </a:r>
            <a:endParaRPr lang="en-US" dirty="0" smtClean="0">
              <a:solidFill>
                <a:srgbClr val="000000"/>
              </a:solidFill>
              <a:latin typeface="Arial" panose="020B0604020202020204" pitchFamily="34" charset="0"/>
              <a:cs typeface="Arial" panose="020B0604020202020204" pitchFamily="34" charset="0"/>
            </a:endParaRPr>
          </a:p>
        </p:txBody>
      </p:sp>
      <p:sp>
        <p:nvSpPr>
          <p:cNvPr id="8" name="Rectangle 7"/>
          <p:cNvSpPr/>
          <p:nvPr/>
        </p:nvSpPr>
        <p:spPr>
          <a:xfrm>
            <a:off x="179512" y="3212976"/>
            <a:ext cx="3960440" cy="3416320"/>
          </a:xfrm>
          <a:prstGeom prst="rect">
            <a:avLst/>
          </a:prstGeom>
          <a:solidFill>
            <a:srgbClr val="AAE1FA"/>
          </a:solidFill>
          <a:ln w="57150">
            <a:solidFill>
              <a:srgbClr val="002060"/>
            </a:solidFill>
          </a:ln>
        </p:spPr>
        <p:txBody>
          <a:bodyPr wrap="square" anchor="ctr" anchorCtr="0">
            <a:spAutoFit/>
          </a:bodyPr>
          <a:lstStyle/>
          <a:p>
            <a:pPr>
              <a:buClr>
                <a:srgbClr val="C00000"/>
              </a:buClr>
              <a:tabLst>
                <a:tab pos="1795463" algn="l"/>
              </a:tabLst>
            </a:pPr>
            <a:r>
              <a:rPr lang="en-US" b="1" dirty="0" smtClean="0">
                <a:solidFill>
                  <a:srgbClr val="C00000"/>
                </a:solidFill>
                <a:latin typeface="Arial" panose="020B0604020202020204" pitchFamily="34" charset="0"/>
                <a:cs typeface="Arial" panose="020B0604020202020204" pitchFamily="34" charset="0"/>
              </a:rPr>
              <a:t>If </a:t>
            </a:r>
            <a:r>
              <a:rPr lang="en-US" b="1" dirty="0">
                <a:solidFill>
                  <a:srgbClr val="C00000"/>
                </a:solidFill>
                <a:latin typeface="Arial" panose="020B0604020202020204" pitchFamily="34" charset="0"/>
                <a:cs typeface="Arial" panose="020B0604020202020204" pitchFamily="34" charset="0"/>
              </a:rPr>
              <a:t>there is only dirty water to </a:t>
            </a:r>
            <a:r>
              <a:rPr lang="en-US" b="1" dirty="0" smtClean="0">
                <a:solidFill>
                  <a:srgbClr val="C00000"/>
                </a:solidFill>
                <a:latin typeface="Arial" panose="020B0604020202020204" pitchFamily="34" charset="0"/>
                <a:cs typeface="Arial" panose="020B0604020202020204" pitchFamily="34" charset="0"/>
              </a:rPr>
              <a:t/>
            </a:r>
            <a:br>
              <a:rPr lang="en-US" b="1" dirty="0" smtClean="0">
                <a:solidFill>
                  <a:srgbClr val="C00000"/>
                </a:solidFill>
                <a:latin typeface="Arial" panose="020B0604020202020204" pitchFamily="34" charset="0"/>
                <a:cs typeface="Arial" panose="020B0604020202020204" pitchFamily="34" charset="0"/>
              </a:rPr>
            </a:br>
            <a:r>
              <a:rPr lang="en-US" b="1" dirty="0" smtClean="0">
                <a:solidFill>
                  <a:srgbClr val="C00000"/>
                </a:solidFill>
                <a:latin typeface="Arial" panose="020B0604020202020204" pitchFamily="34" charset="0"/>
                <a:cs typeface="Arial" panose="020B0604020202020204" pitchFamily="34" charset="0"/>
              </a:rPr>
              <a:t>drink </a:t>
            </a:r>
            <a:r>
              <a:rPr lang="en-US" b="1" dirty="0">
                <a:solidFill>
                  <a:srgbClr val="C00000"/>
                </a:solidFill>
                <a:latin typeface="Arial" panose="020B0604020202020204" pitchFamily="34" charset="0"/>
                <a:cs typeface="Arial" panose="020B0604020202020204" pitchFamily="34" charset="0"/>
              </a:rPr>
              <a:t>…</a:t>
            </a:r>
          </a:p>
          <a:p>
            <a:pPr marL="276225" indent="-276225">
              <a:buClr>
                <a:srgbClr val="C00000"/>
              </a:buClr>
              <a:buFont typeface="Wingdings" panose="05000000000000000000" pitchFamily="2" charset="2"/>
              <a:buChar char="§"/>
              <a:tabLst>
                <a:tab pos="1795463" algn="l"/>
              </a:tabLst>
            </a:pPr>
            <a:r>
              <a:rPr lang="en-US" dirty="0" smtClean="0">
                <a:solidFill>
                  <a:srgbClr val="000000"/>
                </a:solidFill>
                <a:latin typeface="Arial" panose="020B0604020202020204" pitchFamily="34" charset="0"/>
                <a:cs typeface="Arial" panose="020B0604020202020204" pitchFamily="34" charset="0"/>
              </a:rPr>
              <a:t>Leave </a:t>
            </a:r>
            <a:r>
              <a:rPr lang="en-US" dirty="0">
                <a:solidFill>
                  <a:srgbClr val="000000"/>
                </a:solidFill>
                <a:latin typeface="Arial" panose="020B0604020202020204" pitchFamily="34" charset="0"/>
                <a:cs typeface="Arial" panose="020B0604020202020204" pitchFamily="34" charset="0"/>
              </a:rPr>
              <a:t>it to sit in a container for a while, to let particles settle.</a:t>
            </a:r>
          </a:p>
          <a:p>
            <a:pPr marL="276225" indent="-276225">
              <a:buClr>
                <a:srgbClr val="C00000"/>
              </a:buClr>
              <a:buFont typeface="Wingdings" panose="05000000000000000000" pitchFamily="2" charset="2"/>
              <a:buChar char="§"/>
              <a:tabLst>
                <a:tab pos="1795463" algn="l"/>
              </a:tabLst>
            </a:pPr>
            <a:r>
              <a:rPr lang="en-US" dirty="0" smtClean="0">
                <a:solidFill>
                  <a:srgbClr val="000000"/>
                </a:solidFill>
                <a:latin typeface="Arial" panose="020B0604020202020204" pitchFamily="34" charset="0"/>
                <a:cs typeface="Arial" panose="020B0604020202020204" pitchFamily="34" charset="0"/>
              </a:rPr>
              <a:t>Scoop </a:t>
            </a:r>
            <a:r>
              <a:rPr lang="en-US" dirty="0">
                <a:solidFill>
                  <a:srgbClr val="000000"/>
                </a:solidFill>
                <a:latin typeface="Arial" panose="020B0604020202020204" pitchFamily="34" charset="0"/>
                <a:cs typeface="Arial" panose="020B0604020202020204" pitchFamily="34" charset="0"/>
              </a:rPr>
              <a:t>out the clearer water from the top of the container, and boil it for </a:t>
            </a:r>
            <a:r>
              <a:rPr lang="en-US" dirty="0" smtClean="0">
                <a:solidFill>
                  <a:srgbClr val="000000"/>
                </a:solidFill>
                <a:latin typeface="Arial" panose="020B0604020202020204" pitchFamily="34" charset="0"/>
                <a:cs typeface="Arial" panose="020B0604020202020204" pitchFamily="34" charset="0"/>
              </a:rPr>
              <a:t>several minutes </a:t>
            </a:r>
            <a:r>
              <a:rPr lang="en-US" dirty="0">
                <a:solidFill>
                  <a:srgbClr val="000000"/>
                </a:solidFill>
                <a:latin typeface="Arial" panose="020B0604020202020204" pitchFamily="34" charset="0"/>
                <a:cs typeface="Arial" panose="020B0604020202020204" pitchFamily="34" charset="0"/>
              </a:rPr>
              <a:t>to kill the microbes.</a:t>
            </a:r>
          </a:p>
          <a:p>
            <a:pPr marL="276225" indent="-276225">
              <a:buClr>
                <a:srgbClr val="C00000"/>
              </a:buClr>
              <a:buFont typeface="Wingdings" panose="05000000000000000000" pitchFamily="2" charset="2"/>
              <a:buChar char="§"/>
              <a:tabLst>
                <a:tab pos="1795463" algn="l"/>
              </a:tabLst>
            </a:pPr>
            <a:r>
              <a:rPr lang="en-US" dirty="0" smtClean="0">
                <a:solidFill>
                  <a:srgbClr val="000000"/>
                </a:solidFill>
                <a:latin typeface="Arial" panose="020B0604020202020204" pitchFamily="34" charset="0"/>
                <a:cs typeface="Arial" panose="020B0604020202020204" pitchFamily="34" charset="0"/>
              </a:rPr>
              <a:t>If </a:t>
            </a:r>
            <a:r>
              <a:rPr lang="en-US" dirty="0">
                <a:solidFill>
                  <a:srgbClr val="000000"/>
                </a:solidFill>
                <a:latin typeface="Arial" panose="020B0604020202020204" pitchFamily="34" charset="0"/>
                <a:cs typeface="Arial" panose="020B0604020202020204" pitchFamily="34" charset="0"/>
              </a:rPr>
              <a:t>you are not able to boil it, leave it sitting in a clear plastic container in the </a:t>
            </a:r>
            <a:r>
              <a:rPr lang="en-US" dirty="0" smtClean="0">
                <a:solidFill>
                  <a:srgbClr val="000000"/>
                </a:solidFill>
                <a:latin typeface="Arial" panose="020B0604020202020204" pitchFamily="34" charset="0"/>
                <a:cs typeface="Arial" panose="020B0604020202020204" pitchFamily="34" charset="0"/>
              </a:rPr>
              <a:t>sun for </a:t>
            </a:r>
            <a:r>
              <a:rPr lang="en-US" dirty="0">
                <a:solidFill>
                  <a:srgbClr val="000000"/>
                </a:solidFill>
                <a:latin typeface="Arial" panose="020B0604020202020204" pitchFamily="34" charset="0"/>
                <a:cs typeface="Arial" panose="020B0604020202020204" pitchFamily="34" charset="0"/>
              </a:rPr>
              <a:t>several hours. This will kill most microbes!</a:t>
            </a:r>
            <a:endParaRPr lang="en-GB" u="sng" baseline="30000"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2322701">
            <a:off x="3791407" y="3088851"/>
            <a:ext cx="442270" cy="422401"/>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11" name="Rectangle 10"/>
          <p:cNvSpPr/>
          <p:nvPr/>
        </p:nvSpPr>
        <p:spPr>
          <a:xfrm>
            <a:off x="4285671" y="3212976"/>
            <a:ext cx="4575300" cy="2031325"/>
          </a:xfrm>
          <a:prstGeom prst="rect">
            <a:avLst/>
          </a:prstGeom>
          <a:solidFill>
            <a:srgbClr val="AAE1FA"/>
          </a:solidFill>
          <a:ln w="57150">
            <a:solidFill>
              <a:srgbClr val="002060"/>
            </a:solidFill>
          </a:ln>
        </p:spPr>
        <p:txBody>
          <a:bodyPr wrap="square" anchor="ctr" anchorCtr="0">
            <a:spAutoFit/>
          </a:bodyPr>
          <a:lstStyle/>
          <a:p>
            <a:pPr>
              <a:buClr>
                <a:srgbClr val="C00000"/>
              </a:buClr>
              <a:tabLst>
                <a:tab pos="1795463" algn="l"/>
              </a:tabLst>
            </a:pPr>
            <a:r>
              <a:rPr lang="en-US" b="1" dirty="0" smtClean="0">
                <a:solidFill>
                  <a:srgbClr val="C00000"/>
                </a:solidFill>
                <a:latin typeface="Arial" panose="020B0604020202020204" pitchFamily="34" charset="0"/>
                <a:cs typeface="Arial" panose="020B0604020202020204" pitchFamily="34" charset="0"/>
              </a:rPr>
              <a:t>Two </a:t>
            </a:r>
            <a:r>
              <a:rPr lang="en-US" b="1" dirty="0">
                <a:solidFill>
                  <a:srgbClr val="C00000"/>
                </a:solidFill>
                <a:latin typeface="Arial" panose="020B0604020202020204" pitchFamily="34" charset="0"/>
                <a:cs typeface="Arial" panose="020B0604020202020204" pitchFamily="34" charset="0"/>
              </a:rPr>
              <a:t>tests for water</a:t>
            </a:r>
          </a:p>
          <a:p>
            <a:pPr>
              <a:buClr>
                <a:srgbClr val="C00000"/>
              </a:buClr>
              <a:tabLst>
                <a:tab pos="1795463" algn="l"/>
              </a:tabLst>
            </a:pPr>
            <a:r>
              <a:rPr lang="en-US" dirty="0">
                <a:solidFill>
                  <a:srgbClr val="000000"/>
                </a:solidFill>
                <a:latin typeface="Arial" panose="020B0604020202020204" pitchFamily="34" charset="0"/>
                <a:cs typeface="Arial" panose="020B0604020202020204" pitchFamily="34" charset="0"/>
              </a:rPr>
              <a:t>If a liquid contains water, it will …</a:t>
            </a:r>
          </a:p>
          <a:p>
            <a:pPr marL="276225" indent="-276225">
              <a:buClr>
                <a:srgbClr val="C00000"/>
              </a:buClr>
              <a:buFont typeface="Wingdings" panose="05000000000000000000" pitchFamily="2" charset="2"/>
              <a:buChar char="§"/>
              <a:tabLst>
                <a:tab pos="1795463" algn="l"/>
              </a:tabLst>
            </a:pPr>
            <a:r>
              <a:rPr lang="en-US" dirty="0" smtClean="0">
                <a:solidFill>
                  <a:srgbClr val="000000"/>
                </a:solidFill>
                <a:latin typeface="Arial" panose="020B0604020202020204" pitchFamily="34" charset="0"/>
                <a:cs typeface="Arial" panose="020B0604020202020204" pitchFamily="34" charset="0"/>
              </a:rPr>
              <a:t>turn </a:t>
            </a:r>
            <a:r>
              <a:rPr lang="en-US" dirty="0">
                <a:solidFill>
                  <a:srgbClr val="000000"/>
                </a:solidFill>
                <a:latin typeface="Arial" panose="020B0604020202020204" pitchFamily="34" charset="0"/>
                <a:cs typeface="Arial" panose="020B0604020202020204" pitchFamily="34" charset="0"/>
              </a:rPr>
              <a:t>white anhydrous </a:t>
            </a:r>
            <a:r>
              <a:rPr lang="en-US" dirty="0" smtClean="0">
                <a:solidFill>
                  <a:srgbClr val="000000"/>
                </a:solidFill>
                <a:latin typeface="Arial" panose="020B0604020202020204" pitchFamily="34" charset="0"/>
                <a:cs typeface="Arial" panose="020B0604020202020204" pitchFamily="34" charset="0"/>
              </a:rPr>
              <a:t>copper(II) sulfate </a:t>
            </a:r>
            <a:r>
              <a:rPr lang="en-US" dirty="0">
                <a:solidFill>
                  <a:srgbClr val="000000"/>
                </a:solidFill>
                <a:latin typeface="Arial" panose="020B0604020202020204" pitchFamily="34" charset="0"/>
                <a:cs typeface="Arial" panose="020B0604020202020204" pitchFamily="34" charset="0"/>
              </a:rPr>
              <a:t>blue</a:t>
            </a:r>
          </a:p>
          <a:p>
            <a:pPr marL="276225" indent="-276225">
              <a:buClr>
                <a:srgbClr val="C00000"/>
              </a:buClr>
              <a:buFont typeface="Wingdings" panose="05000000000000000000" pitchFamily="2" charset="2"/>
              <a:buChar char="§"/>
              <a:tabLst>
                <a:tab pos="1795463" algn="l"/>
              </a:tabLst>
            </a:pPr>
            <a:r>
              <a:rPr lang="en-US" dirty="0" smtClean="0">
                <a:solidFill>
                  <a:srgbClr val="000000"/>
                </a:solidFill>
                <a:latin typeface="Arial" panose="020B0604020202020204" pitchFamily="34" charset="0"/>
                <a:cs typeface="Arial" panose="020B0604020202020204" pitchFamily="34" charset="0"/>
              </a:rPr>
              <a:t>turn </a:t>
            </a:r>
            <a:r>
              <a:rPr lang="en-US" dirty="0">
                <a:solidFill>
                  <a:srgbClr val="000000"/>
                </a:solidFill>
                <a:latin typeface="Arial" panose="020B0604020202020204" pitchFamily="34" charset="0"/>
                <a:cs typeface="Arial" panose="020B0604020202020204" pitchFamily="34" charset="0"/>
              </a:rPr>
              <a:t>blue cobalt chloride </a:t>
            </a:r>
            <a:r>
              <a:rPr lang="en-US" dirty="0" smtClean="0">
                <a:solidFill>
                  <a:srgbClr val="000000"/>
                </a:solidFill>
                <a:latin typeface="Arial" panose="020B0604020202020204" pitchFamily="34" charset="0"/>
                <a:cs typeface="Arial" panose="020B0604020202020204" pitchFamily="34" charset="0"/>
              </a:rPr>
              <a:t>paper pink</a:t>
            </a:r>
            <a:r>
              <a:rPr lang="en-US" dirty="0">
                <a:solidFill>
                  <a:srgbClr val="000000"/>
                </a:solidFill>
                <a:latin typeface="Arial" panose="020B0604020202020204" pitchFamily="34" charset="0"/>
                <a:cs typeface="Arial" panose="020B0604020202020204" pitchFamily="34" charset="0"/>
              </a:rPr>
              <a:t>.</a:t>
            </a:r>
          </a:p>
          <a:p>
            <a:pPr marL="276225" indent="-276225">
              <a:buClr>
                <a:srgbClr val="C00000"/>
              </a:buClr>
              <a:buFont typeface="Wingdings" panose="05000000000000000000" pitchFamily="2" charset="2"/>
              <a:buChar char="§"/>
              <a:tabLst>
                <a:tab pos="1795463" algn="l"/>
              </a:tabLst>
            </a:pPr>
            <a:r>
              <a:rPr lang="en-US" dirty="0">
                <a:solidFill>
                  <a:srgbClr val="000000"/>
                </a:solidFill>
                <a:latin typeface="Arial" panose="020B0604020202020204" pitchFamily="34" charset="0"/>
                <a:cs typeface="Arial" panose="020B0604020202020204" pitchFamily="34" charset="0"/>
              </a:rPr>
              <a:t>Both colour changes can be </a:t>
            </a:r>
            <a:r>
              <a:rPr lang="en-US" dirty="0" smtClean="0">
                <a:solidFill>
                  <a:srgbClr val="000000"/>
                </a:solidFill>
                <a:latin typeface="Arial" panose="020B0604020202020204" pitchFamily="34" charset="0"/>
                <a:cs typeface="Arial" panose="020B0604020202020204" pitchFamily="34" charset="0"/>
              </a:rPr>
              <a:t>reversed by </a:t>
            </a:r>
            <a:r>
              <a:rPr lang="en-US" dirty="0">
                <a:solidFill>
                  <a:srgbClr val="000000"/>
                </a:solidFill>
                <a:latin typeface="Arial" panose="020B0604020202020204" pitchFamily="34" charset="0"/>
                <a:cs typeface="Arial" panose="020B0604020202020204" pitchFamily="34" charset="0"/>
              </a:rPr>
              <a:t>heating.</a:t>
            </a:r>
            <a:endParaRPr lang="en-GB" u="sng" baseline="30000" dirty="0">
              <a:solidFill>
                <a:srgbClr val="FF0000"/>
              </a:solidFill>
              <a:latin typeface="Arial" panose="020B0604020202020204" pitchFamily="34" charset="0"/>
              <a:cs typeface="Arial" panose="020B0604020202020204" pitchFamily="34" charset="0"/>
            </a:endParaRPr>
          </a:p>
        </p:txBody>
      </p:sp>
      <p:sp>
        <p:nvSpPr>
          <p:cNvPr id="12" name="Rectangle 11"/>
          <p:cNvSpPr/>
          <p:nvPr/>
        </p:nvSpPr>
        <p:spPr>
          <a:xfrm>
            <a:off x="4283968" y="5397023"/>
            <a:ext cx="4575300" cy="1200329"/>
          </a:xfrm>
          <a:prstGeom prst="rect">
            <a:avLst/>
          </a:prstGeom>
          <a:solidFill>
            <a:srgbClr val="AAE1FA"/>
          </a:solidFill>
          <a:ln w="57150">
            <a:solidFill>
              <a:srgbClr val="002060"/>
            </a:solidFill>
          </a:ln>
        </p:spPr>
        <p:txBody>
          <a:bodyPr wrap="square" anchor="ctr" anchorCtr="0">
            <a:spAutoFit/>
          </a:bodyPr>
          <a:lstStyle/>
          <a:p>
            <a:pPr>
              <a:buClr>
                <a:srgbClr val="C00000"/>
              </a:buClr>
              <a:tabLst>
                <a:tab pos="1795463" algn="l"/>
              </a:tabLst>
            </a:pPr>
            <a:r>
              <a:rPr lang="en-US" b="1" dirty="0" smtClean="0">
                <a:solidFill>
                  <a:srgbClr val="C00000"/>
                </a:solidFill>
                <a:latin typeface="Arial" panose="020B0604020202020204" pitchFamily="34" charset="0"/>
                <a:cs typeface="Arial" panose="020B0604020202020204" pitchFamily="34" charset="0"/>
              </a:rPr>
              <a:t>The </a:t>
            </a:r>
            <a:r>
              <a:rPr lang="en-US" b="1" dirty="0">
                <a:solidFill>
                  <a:srgbClr val="C00000"/>
                </a:solidFill>
                <a:latin typeface="Arial" panose="020B0604020202020204" pitchFamily="34" charset="0"/>
                <a:cs typeface="Arial" panose="020B0604020202020204" pitchFamily="34" charset="0"/>
              </a:rPr>
              <a:t>test for pure water</a:t>
            </a:r>
          </a:p>
          <a:p>
            <a:pPr>
              <a:buClr>
                <a:srgbClr val="C00000"/>
              </a:buClr>
              <a:tabLst>
                <a:tab pos="1795463" algn="l"/>
              </a:tabLst>
            </a:pPr>
            <a:r>
              <a:rPr lang="en-US" dirty="0">
                <a:solidFill>
                  <a:srgbClr val="000000"/>
                </a:solidFill>
                <a:latin typeface="Arial" panose="020B0604020202020204" pitchFamily="34" charset="0"/>
                <a:cs typeface="Arial" panose="020B0604020202020204" pitchFamily="34" charset="0"/>
              </a:rPr>
              <a:t>If a liquid is pure water, it will also …</a:t>
            </a:r>
          </a:p>
          <a:p>
            <a:pPr marL="276225" indent="-276225">
              <a:buClr>
                <a:srgbClr val="C00000"/>
              </a:buClr>
              <a:buFont typeface="Wingdings" panose="05000000000000000000" pitchFamily="2" charset="2"/>
              <a:buChar char="§"/>
              <a:tabLst>
                <a:tab pos="1795463" algn="l"/>
              </a:tabLst>
            </a:pPr>
            <a:r>
              <a:rPr lang="en-US" dirty="0" smtClean="0">
                <a:solidFill>
                  <a:srgbClr val="000000"/>
                </a:solidFill>
                <a:latin typeface="Arial" panose="020B0604020202020204" pitchFamily="34" charset="0"/>
                <a:cs typeface="Arial" panose="020B0604020202020204" pitchFamily="34" charset="0"/>
              </a:rPr>
              <a:t>boil </a:t>
            </a:r>
            <a:r>
              <a:rPr lang="en-US" dirty="0">
                <a:solidFill>
                  <a:srgbClr val="000000"/>
                </a:solidFill>
                <a:latin typeface="Arial" panose="020B0604020202020204" pitchFamily="34" charset="0"/>
                <a:cs typeface="Arial" panose="020B0604020202020204" pitchFamily="34" charset="0"/>
              </a:rPr>
              <a:t>at 100 °C, and</a:t>
            </a:r>
          </a:p>
          <a:p>
            <a:pPr marL="276225" indent="-276225">
              <a:buClr>
                <a:srgbClr val="C00000"/>
              </a:buClr>
              <a:buFont typeface="Wingdings" panose="05000000000000000000" pitchFamily="2" charset="2"/>
              <a:buChar char="§"/>
              <a:tabLst>
                <a:tab pos="1795463" algn="l"/>
              </a:tabLst>
            </a:pPr>
            <a:r>
              <a:rPr lang="en-US" dirty="0" smtClean="0">
                <a:solidFill>
                  <a:srgbClr val="000000"/>
                </a:solidFill>
                <a:latin typeface="Arial" panose="020B0604020202020204" pitchFamily="34" charset="0"/>
                <a:cs typeface="Arial" panose="020B0604020202020204" pitchFamily="34" charset="0"/>
              </a:rPr>
              <a:t>freeze </a:t>
            </a:r>
            <a:r>
              <a:rPr lang="en-US" dirty="0">
                <a:solidFill>
                  <a:srgbClr val="000000"/>
                </a:solidFill>
                <a:latin typeface="Arial" panose="020B0604020202020204" pitchFamily="34" charset="0"/>
                <a:cs typeface="Arial" panose="020B0604020202020204" pitchFamily="34" charset="0"/>
              </a:rPr>
              <a:t>at 0 °C.</a:t>
            </a:r>
            <a:endParaRPr lang="en-GB" u="sng" baseline="30000" dirty="0">
              <a:solidFill>
                <a:srgbClr val="FF0000"/>
              </a:solidFill>
              <a:latin typeface="Arial" panose="020B0604020202020204" pitchFamily="34" charset="0"/>
              <a:cs typeface="Arial" panose="020B0604020202020204" pitchFamily="34" charset="0"/>
            </a:endParaRPr>
          </a:p>
        </p:txBody>
      </p:sp>
      <p:sp>
        <p:nvSpPr>
          <p:cNvPr id="13" name="Oval 12"/>
          <p:cNvSpPr/>
          <p:nvPr/>
        </p:nvSpPr>
        <p:spPr>
          <a:xfrm rot="2322701">
            <a:off x="8506433" y="5290964"/>
            <a:ext cx="442270" cy="422401"/>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14" name="Oval 13"/>
          <p:cNvSpPr/>
          <p:nvPr/>
        </p:nvSpPr>
        <p:spPr>
          <a:xfrm rot="2322701">
            <a:off x="8471927" y="3139543"/>
            <a:ext cx="442270" cy="422401"/>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16" name="TextBox 15">
            <a:hlinkClick r:id="rId3" action="ppaction://hlinksldjump"/>
          </p:cNvPr>
          <p:cNvSpPr txBox="1"/>
          <p:nvPr/>
        </p:nvSpPr>
        <p:spPr>
          <a:xfrm>
            <a:off x="8300524" y="177281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720560781"/>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15.5 – Water Supply</a:t>
            </a:r>
            <a:endParaRPr lang="en-GB" sz="3800"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219</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79512" y="1125899"/>
            <a:ext cx="8699936" cy="5447645"/>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tabLst>
                <a:tab pos="812800" algn="l"/>
                <a:tab pos="4300538" algn="l"/>
              </a:tabLst>
            </a:pPr>
            <a:r>
              <a:rPr lang="en-US" sz="2900" dirty="0" smtClean="0"/>
              <a:t>What </a:t>
            </a:r>
            <a:r>
              <a:rPr lang="en-US" sz="2900" dirty="0"/>
              <a:t>is: </a:t>
            </a:r>
            <a:r>
              <a:rPr lang="en-US" sz="2900" b="1" dirty="0"/>
              <a:t>a</a:t>
            </a:r>
            <a:r>
              <a:rPr lang="en-US" sz="2900" dirty="0"/>
              <a:t> groundwater? </a:t>
            </a:r>
            <a:r>
              <a:rPr lang="en-US" sz="2900" dirty="0" smtClean="0"/>
              <a:t>  </a:t>
            </a:r>
            <a:r>
              <a:rPr lang="en-US" sz="2900" b="1" dirty="0" smtClean="0"/>
              <a:t>b</a:t>
            </a:r>
            <a:r>
              <a:rPr lang="en-US" sz="2900" dirty="0" smtClean="0"/>
              <a:t> </a:t>
            </a:r>
            <a:r>
              <a:rPr lang="en-US" sz="2900" dirty="0"/>
              <a:t>an aquifer? </a:t>
            </a:r>
            <a:r>
              <a:rPr lang="en-US" sz="2900" dirty="0" smtClean="0"/>
              <a:t/>
            </a:r>
            <a:br>
              <a:rPr lang="en-US" sz="2900" dirty="0" smtClean="0"/>
            </a:br>
            <a:r>
              <a:rPr lang="en-US" sz="2900" b="1" dirty="0" smtClean="0"/>
              <a:t>c</a:t>
            </a:r>
            <a:r>
              <a:rPr lang="en-US" sz="2900" dirty="0" smtClean="0"/>
              <a:t> </a:t>
            </a:r>
            <a:r>
              <a:rPr lang="en-US" sz="2900" dirty="0"/>
              <a:t>a microbe</a:t>
            </a:r>
            <a:r>
              <a:rPr lang="en-US" sz="2900" dirty="0" smtClean="0"/>
              <a:t>? (</a:t>
            </a:r>
            <a:r>
              <a:rPr lang="en-US" sz="2900" dirty="0"/>
              <a:t>Check the glossary?)</a:t>
            </a:r>
          </a:p>
          <a:p>
            <a:pPr marL="457200" indent="-457200">
              <a:buClr>
                <a:srgbClr val="0070C0"/>
              </a:buClr>
              <a:buFont typeface="+mj-lt"/>
              <a:buAutoNum type="arabicPeriod"/>
              <a:tabLst>
                <a:tab pos="812800" algn="l"/>
                <a:tab pos="4300538" algn="l"/>
              </a:tabLst>
            </a:pPr>
            <a:r>
              <a:rPr lang="en-US" sz="2900" dirty="0" smtClean="0"/>
              <a:t>What </a:t>
            </a:r>
            <a:r>
              <a:rPr lang="en-US" sz="2900" dirty="0"/>
              <a:t>is a coagulant used for, in water treatment plants?</a:t>
            </a:r>
          </a:p>
          <a:p>
            <a:pPr marL="457200" indent="-457200">
              <a:buClr>
                <a:srgbClr val="0070C0"/>
              </a:buClr>
              <a:buFont typeface="+mj-lt"/>
              <a:buAutoNum type="arabicPeriod"/>
              <a:tabLst>
                <a:tab pos="812800" algn="l"/>
                <a:tab pos="4300538" algn="l"/>
              </a:tabLst>
            </a:pPr>
            <a:r>
              <a:rPr lang="en-US" sz="2900" dirty="0" smtClean="0"/>
              <a:t>Why </a:t>
            </a:r>
            <a:r>
              <a:rPr lang="en-US" sz="2900" dirty="0"/>
              <a:t>is chlorine such an important part of the treatment?</a:t>
            </a:r>
          </a:p>
          <a:p>
            <a:pPr marL="457200" indent="-457200">
              <a:buClr>
                <a:srgbClr val="0070C0"/>
              </a:buClr>
              <a:buFont typeface="+mj-lt"/>
              <a:buAutoNum type="arabicPeriod"/>
              <a:tabLst>
                <a:tab pos="812800" algn="l"/>
                <a:tab pos="4300538" algn="l"/>
              </a:tabLst>
            </a:pPr>
            <a:r>
              <a:rPr lang="en-US" sz="2900" dirty="0" smtClean="0"/>
              <a:t>A </a:t>
            </a:r>
            <a:r>
              <a:rPr lang="en-US" sz="2900" dirty="0"/>
              <a:t>fluoride compound may be added to water. Why?</a:t>
            </a:r>
          </a:p>
          <a:p>
            <a:pPr marL="457200" indent="-457200">
              <a:buClr>
                <a:srgbClr val="0070C0"/>
              </a:buClr>
              <a:buFont typeface="+mj-lt"/>
              <a:buAutoNum type="arabicPeriod"/>
              <a:tabLst>
                <a:tab pos="812800" algn="l"/>
                <a:tab pos="4300538" algn="l"/>
              </a:tabLst>
            </a:pPr>
            <a:r>
              <a:rPr lang="en-US" sz="2900" dirty="0" smtClean="0"/>
              <a:t>Some </a:t>
            </a:r>
            <a:r>
              <a:rPr lang="en-US" sz="2900" dirty="0"/>
              <a:t>water can be harmful even after treatment. Explain.</a:t>
            </a:r>
          </a:p>
          <a:p>
            <a:pPr marL="457200" indent="-457200">
              <a:buClr>
                <a:srgbClr val="0070C0"/>
              </a:buClr>
              <a:buFont typeface="+mj-lt"/>
              <a:buAutoNum type="arabicPeriod"/>
              <a:tabLst>
                <a:tab pos="812800" algn="l"/>
                <a:tab pos="4300538" algn="l"/>
              </a:tabLst>
            </a:pPr>
            <a:r>
              <a:rPr lang="en-US" sz="2900" dirty="0" smtClean="0"/>
              <a:t>You </a:t>
            </a:r>
            <a:r>
              <a:rPr lang="en-US" sz="2900" dirty="0"/>
              <a:t>need a drink of water – but there is only dirty </a:t>
            </a:r>
            <a:r>
              <a:rPr lang="en-US" sz="2900" dirty="0" smtClean="0"/>
              <a:t>river water</a:t>
            </a:r>
            <a:r>
              <a:rPr lang="en-US" sz="2900" dirty="0"/>
              <a:t>. What will you do to clean it?</a:t>
            </a:r>
          </a:p>
        </p:txBody>
      </p:sp>
      <p:sp>
        <p:nvSpPr>
          <p:cNvPr id="11" name="TextBox 10">
            <a:hlinkClick r:id="rId3" action="ppaction://hlinkfile"/>
          </p:cNvPr>
          <p:cNvSpPr txBox="1"/>
          <p:nvPr/>
        </p:nvSpPr>
        <p:spPr>
          <a:xfrm>
            <a:off x="8244408" y="2564904"/>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2" name="Oval 11"/>
          <p:cNvSpPr/>
          <p:nvPr/>
        </p:nvSpPr>
        <p:spPr>
          <a:xfrm rot="1078849">
            <a:off x="8453916" y="946336"/>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172400" y="3390091"/>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655878450"/>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r>
              <a:rPr lang="en-GB" dirty="0" smtClean="0"/>
              <a:t>15 – Living in Space</a:t>
            </a:r>
            <a:endParaRPr lang="en-GB"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220</a:t>
            </a:r>
            <a:endParaRPr lang="en-GB" sz="960" b="1" dirty="0">
              <a:latin typeface="Arial" panose="020B0604020202020204" pitchFamily="34" charset="0"/>
              <a:cs typeface="Arial" panose="020B0604020202020204" pitchFamily="34" charset="0"/>
            </a:endParaRPr>
          </a:p>
        </p:txBody>
      </p:sp>
      <p:sp>
        <p:nvSpPr>
          <p:cNvPr id="15" name="Rectangle 14"/>
          <p:cNvSpPr/>
          <p:nvPr/>
        </p:nvSpPr>
        <p:spPr>
          <a:xfrm>
            <a:off x="179512" y="1148551"/>
            <a:ext cx="8712968" cy="2308324"/>
          </a:xfrm>
          <a:prstGeom prst="rect">
            <a:avLst/>
          </a:prstGeom>
        </p:spPr>
        <p:txBody>
          <a:bodyPr wrap="square">
            <a:spAutoFit/>
          </a:bodyPr>
          <a:lstStyle/>
          <a:p>
            <a:pPr>
              <a:buClr>
                <a:srgbClr val="C00000"/>
              </a:buClr>
              <a:buSzPct val="89000"/>
            </a:pPr>
            <a:r>
              <a:rPr lang="en-US" b="1" dirty="0" smtClean="0">
                <a:solidFill>
                  <a:srgbClr val="C00000"/>
                </a:solidFill>
                <a:latin typeface="Arial" panose="020B0604020202020204" pitchFamily="34" charset="0"/>
                <a:cs typeface="Arial" panose="020B0604020202020204" pitchFamily="34" charset="0"/>
              </a:rPr>
              <a:t>The </a:t>
            </a:r>
            <a:r>
              <a:rPr lang="en-US" b="1" dirty="0">
                <a:solidFill>
                  <a:srgbClr val="C00000"/>
                </a:solidFill>
                <a:latin typeface="Arial" panose="020B0604020202020204" pitchFamily="34" charset="0"/>
                <a:cs typeface="Arial" panose="020B0604020202020204" pitchFamily="34" charset="0"/>
              </a:rPr>
              <a:t>International Space Station</a:t>
            </a:r>
          </a:p>
          <a:p>
            <a:pPr marL="361950" indent="-361950">
              <a:buClr>
                <a:srgbClr val="C00000"/>
              </a:buClr>
              <a:buSzPct val="89000"/>
              <a:buFont typeface="Arial" panose="020B0604020202020204" pitchFamily="34" charset="0"/>
              <a:buChar char="►"/>
            </a:pPr>
            <a:r>
              <a:rPr lang="en-US" dirty="0">
                <a:solidFill>
                  <a:srgbClr val="000000"/>
                </a:solidFill>
                <a:latin typeface="Arial" panose="020B0604020202020204" pitchFamily="34" charset="0"/>
                <a:cs typeface="Arial" panose="020B0604020202020204" pitchFamily="34" charset="0"/>
              </a:rPr>
              <a:t>Right now, about 350 km above you, a large satellite is orbiting the </a:t>
            </a:r>
            <a:r>
              <a:rPr lang="en-US" dirty="0" smtClean="0">
                <a:solidFill>
                  <a:srgbClr val="000000"/>
                </a:solidFill>
                <a:latin typeface="Arial" panose="020B0604020202020204" pitchFamily="34" charset="0"/>
                <a:cs typeface="Arial" panose="020B0604020202020204" pitchFamily="34" charset="0"/>
              </a:rPr>
              <a:t>Earth. On </a:t>
            </a:r>
            <a:r>
              <a:rPr lang="en-US" dirty="0">
                <a:solidFill>
                  <a:srgbClr val="000000"/>
                </a:solidFill>
                <a:latin typeface="Arial" panose="020B0604020202020204" pitchFamily="34" charset="0"/>
                <a:cs typeface="Arial" panose="020B0604020202020204" pitchFamily="34" charset="0"/>
              </a:rPr>
              <a:t>board are scientists: at least three. They could be asleep as you </a:t>
            </a:r>
            <a:r>
              <a:rPr lang="en-US" dirty="0" smtClean="0">
                <a:solidFill>
                  <a:srgbClr val="000000"/>
                </a:solidFill>
                <a:latin typeface="Arial" panose="020B0604020202020204" pitchFamily="34" charset="0"/>
                <a:cs typeface="Arial" panose="020B0604020202020204" pitchFamily="34" charset="0"/>
              </a:rPr>
              <a:t>read this</a:t>
            </a:r>
            <a:r>
              <a:rPr lang="en-US" dirty="0">
                <a:solidFill>
                  <a:srgbClr val="000000"/>
                </a:solidFill>
                <a:latin typeface="Arial" panose="020B0604020202020204" pitchFamily="34" charset="0"/>
                <a:cs typeface="Arial" panose="020B0604020202020204" pitchFamily="34" charset="0"/>
              </a:rPr>
              <a:t>, or listening to music, or taking exercise. But most of the time </a:t>
            </a:r>
            <a:r>
              <a:rPr lang="en-US" dirty="0" smtClean="0">
                <a:solidFill>
                  <a:srgbClr val="000000"/>
                </a:solidFill>
                <a:latin typeface="Arial" panose="020B0604020202020204" pitchFamily="34" charset="0"/>
                <a:cs typeface="Arial" panose="020B0604020202020204" pitchFamily="34" charset="0"/>
              </a:rPr>
              <a:t>they are </a:t>
            </a:r>
            <a:r>
              <a:rPr lang="en-US" dirty="0">
                <a:solidFill>
                  <a:srgbClr val="000000"/>
                </a:solidFill>
                <a:latin typeface="Arial" panose="020B0604020202020204" pitchFamily="34" charset="0"/>
                <a:cs typeface="Arial" panose="020B0604020202020204" pitchFamily="34" charset="0"/>
              </a:rPr>
              <a:t>doing experiments.</a:t>
            </a:r>
          </a:p>
          <a:p>
            <a:pPr marL="361950" indent="-361950">
              <a:buClr>
                <a:srgbClr val="C00000"/>
              </a:buClr>
              <a:buSzPct val="89000"/>
              <a:buFont typeface="Arial" panose="020B0604020202020204" pitchFamily="34" charset="0"/>
              <a:buChar char="►"/>
            </a:pPr>
            <a:r>
              <a:rPr lang="en-US" dirty="0">
                <a:solidFill>
                  <a:srgbClr val="000000"/>
                </a:solidFill>
                <a:latin typeface="Arial" panose="020B0604020202020204" pitchFamily="34" charset="0"/>
                <a:cs typeface="Arial" panose="020B0604020202020204" pitchFamily="34" charset="0"/>
              </a:rPr>
              <a:t>The satellite is the International Space Station (ISS). It is a floating </a:t>
            </a:r>
            <a:r>
              <a:rPr lang="en-US" dirty="0" smtClean="0">
                <a:solidFill>
                  <a:srgbClr val="000000"/>
                </a:solidFill>
                <a:latin typeface="Arial" panose="020B0604020202020204" pitchFamily="34" charset="0"/>
                <a:cs typeface="Arial" panose="020B0604020202020204" pitchFamily="34" charset="0"/>
              </a:rPr>
              <a:t>lab, where </a:t>
            </a:r>
            <a:r>
              <a:rPr lang="en-US" dirty="0">
                <a:solidFill>
                  <a:srgbClr val="000000"/>
                </a:solidFill>
                <a:latin typeface="Arial" panose="020B0604020202020204" pitchFamily="34" charset="0"/>
                <a:cs typeface="Arial" panose="020B0604020202020204" pitchFamily="34" charset="0"/>
              </a:rPr>
              <a:t>scientists from different countries carry out a range of </a:t>
            </a:r>
            <a:r>
              <a:rPr lang="en-US" dirty="0" smtClean="0">
                <a:solidFill>
                  <a:srgbClr val="000000"/>
                </a:solidFill>
                <a:latin typeface="Arial" panose="020B0604020202020204" pitchFamily="34" charset="0"/>
                <a:cs typeface="Arial" panose="020B0604020202020204" pitchFamily="34" charset="0"/>
              </a:rPr>
              <a:t>experiments. These </a:t>
            </a:r>
            <a:r>
              <a:rPr lang="en-US" dirty="0">
                <a:solidFill>
                  <a:srgbClr val="000000"/>
                </a:solidFill>
                <a:latin typeface="Arial" panose="020B0604020202020204" pitchFamily="34" charset="0"/>
                <a:cs typeface="Arial" panose="020B0604020202020204" pitchFamily="34" charset="0"/>
              </a:rPr>
              <a:t>can be more exciting than usual, since everything is weightless!</a:t>
            </a:r>
            <a:endParaRPr lang="en-US" dirty="0" smtClean="0">
              <a:solidFill>
                <a:srgbClr val="0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l="8610" t="7418" r="20985" b="12332"/>
          <a:stretch/>
        </p:blipFill>
        <p:spPr>
          <a:xfrm>
            <a:off x="179512" y="3552690"/>
            <a:ext cx="4104456" cy="3116670"/>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a:ext>
            </a:extLst>
          </a:blip>
          <a:srcRect l="5427"/>
          <a:stretch/>
        </p:blipFill>
        <p:spPr>
          <a:xfrm>
            <a:off x="6372200" y="3552690"/>
            <a:ext cx="2509748" cy="3148585"/>
          </a:xfrm>
          <a:prstGeom prst="rect">
            <a:avLst/>
          </a:prstGeom>
        </p:spPr>
      </p:pic>
      <p:sp>
        <p:nvSpPr>
          <p:cNvPr id="4" name="Rectangle 3"/>
          <p:cNvSpPr/>
          <p:nvPr/>
        </p:nvSpPr>
        <p:spPr>
          <a:xfrm>
            <a:off x="4355976" y="3596823"/>
            <a:ext cx="1943401" cy="1477328"/>
          </a:xfrm>
          <a:prstGeom prst="rect">
            <a:avLst/>
          </a:prstGeom>
        </p:spPr>
        <p:txBody>
          <a:bodyPr wrap="square">
            <a:spAutoFit/>
          </a:bodyPr>
          <a:lstStyle/>
          <a:p>
            <a:pPr indent="361950">
              <a:buClr>
                <a:srgbClr val="C00000"/>
              </a:buClr>
              <a:buSzPct val="89000"/>
              <a:buFont typeface="Arial" panose="020B0604020202020204" pitchFamily="34" charset="0"/>
              <a:buChar char="◄"/>
            </a:pPr>
            <a:r>
              <a:rPr lang="en-GB" dirty="0">
                <a:latin typeface="FrutigerLTStd-Light"/>
              </a:rPr>
              <a:t>The International Space </a:t>
            </a:r>
            <a:r>
              <a:rPr lang="en-GB" dirty="0" smtClean="0">
                <a:latin typeface="FrutigerLTStd-Light"/>
              </a:rPr>
              <a:t>Station. </a:t>
            </a:r>
            <a:r>
              <a:rPr lang="en-US" dirty="0" smtClean="0">
                <a:latin typeface="FrutigerLTStd-Light"/>
              </a:rPr>
              <a:t>The </a:t>
            </a:r>
            <a:r>
              <a:rPr lang="en-US" dirty="0">
                <a:latin typeface="FrutigerLTStd-Light"/>
              </a:rPr>
              <a:t>‘wings’ carry solar panels.</a:t>
            </a:r>
            <a:endParaRPr lang="en-GB" dirty="0"/>
          </a:p>
        </p:txBody>
      </p:sp>
      <p:sp>
        <p:nvSpPr>
          <p:cNvPr id="5" name="Rectangle 4"/>
          <p:cNvSpPr/>
          <p:nvPr/>
        </p:nvSpPr>
        <p:spPr>
          <a:xfrm>
            <a:off x="4355976" y="5951021"/>
            <a:ext cx="1943401" cy="646331"/>
          </a:xfrm>
          <a:prstGeom prst="rect">
            <a:avLst/>
          </a:prstGeom>
        </p:spPr>
        <p:txBody>
          <a:bodyPr wrap="square">
            <a:spAutoFit/>
          </a:bodyPr>
          <a:lstStyle/>
          <a:p>
            <a:pPr indent="361950">
              <a:buClr>
                <a:srgbClr val="C00000"/>
              </a:buClr>
              <a:buSzPct val="89000"/>
              <a:buFontTx/>
              <a:buChar char="►"/>
            </a:pPr>
            <a:r>
              <a:rPr lang="en-US" dirty="0">
                <a:latin typeface="FrutigerLTStd-Light"/>
              </a:rPr>
              <a:t>Just hanging about in the lab.</a:t>
            </a:r>
            <a:endParaRPr lang="en-GB" dirty="0"/>
          </a:p>
        </p:txBody>
      </p:sp>
    </p:spTree>
    <p:extLst>
      <p:ext uri="{BB962C8B-B14F-4D97-AF65-F5344CB8AC3E}">
        <p14:creationId xmlns:p14="http://schemas.microsoft.com/office/powerpoint/2010/main" val="4241105737"/>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r>
              <a:rPr lang="en-GB" dirty="0" smtClean="0"/>
              <a:t>15 – Living in Space</a:t>
            </a:r>
            <a:endParaRPr lang="en-GB"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220</a:t>
            </a:r>
            <a:endParaRPr lang="en-GB" sz="960" b="1" dirty="0">
              <a:latin typeface="Arial" panose="020B0604020202020204" pitchFamily="34" charset="0"/>
              <a:cs typeface="Arial" panose="020B0604020202020204" pitchFamily="34" charset="0"/>
            </a:endParaRPr>
          </a:p>
        </p:txBody>
      </p:sp>
      <p:sp>
        <p:nvSpPr>
          <p:cNvPr id="15" name="Rectangle 14"/>
          <p:cNvSpPr/>
          <p:nvPr/>
        </p:nvSpPr>
        <p:spPr>
          <a:xfrm>
            <a:off x="179512" y="1148551"/>
            <a:ext cx="5782830" cy="5632311"/>
          </a:xfrm>
          <a:prstGeom prst="rect">
            <a:avLst/>
          </a:prstGeom>
        </p:spPr>
        <p:txBody>
          <a:bodyPr wrap="square">
            <a:spAutoFit/>
          </a:bodyPr>
          <a:lstStyle/>
          <a:p>
            <a:pPr>
              <a:buClr>
                <a:srgbClr val="C00000"/>
              </a:buClr>
              <a:buSzPct val="89000"/>
            </a:pPr>
            <a:r>
              <a:rPr lang="en-US" sz="2400" b="1" dirty="0" smtClean="0">
                <a:solidFill>
                  <a:srgbClr val="C00000"/>
                </a:solidFill>
                <a:latin typeface="Arial" panose="020B0604020202020204" pitchFamily="34" charset="0"/>
                <a:cs typeface="Arial" panose="020B0604020202020204" pitchFamily="34" charset="0"/>
              </a:rPr>
              <a:t>Where </a:t>
            </a:r>
            <a:r>
              <a:rPr lang="en-US" sz="2400" b="1" dirty="0">
                <a:solidFill>
                  <a:srgbClr val="C00000"/>
                </a:solidFill>
                <a:latin typeface="Arial" panose="020B0604020202020204" pitchFamily="34" charset="0"/>
                <a:cs typeface="Arial" panose="020B0604020202020204" pitchFamily="34" charset="0"/>
              </a:rPr>
              <a:t>do they get their oxygen?</a:t>
            </a:r>
          </a:p>
          <a:p>
            <a:pPr marL="361950" indent="-361950">
              <a:buClr>
                <a:srgbClr val="C00000"/>
              </a:buClr>
              <a:buSzPct val="89000"/>
              <a:buFont typeface="Arial" panose="020B0604020202020204" pitchFamily="34" charset="0"/>
              <a:buChar char="►"/>
            </a:pPr>
            <a:r>
              <a:rPr lang="en-US" sz="2400" dirty="0">
                <a:solidFill>
                  <a:srgbClr val="000000"/>
                </a:solidFill>
                <a:latin typeface="Arial" panose="020B0604020202020204" pitchFamily="34" charset="0"/>
                <a:cs typeface="Arial" panose="020B0604020202020204" pitchFamily="34" charset="0"/>
              </a:rPr>
              <a:t>Inside the space station, the air is like that on the Earth. The main </a:t>
            </a:r>
            <a:r>
              <a:rPr lang="en-US" sz="2400" dirty="0" smtClean="0">
                <a:solidFill>
                  <a:srgbClr val="000000"/>
                </a:solidFill>
                <a:latin typeface="Arial" panose="020B0604020202020204" pitchFamily="34" charset="0"/>
                <a:cs typeface="Arial" panose="020B0604020202020204" pitchFamily="34" charset="0"/>
              </a:rPr>
              <a:t>gas is </a:t>
            </a:r>
            <a:r>
              <a:rPr lang="en-US" sz="2400" dirty="0">
                <a:solidFill>
                  <a:srgbClr val="000000"/>
                </a:solidFill>
                <a:latin typeface="Arial" panose="020B0604020202020204" pitchFamily="34" charset="0"/>
                <a:cs typeface="Arial" panose="020B0604020202020204" pitchFamily="34" charset="0"/>
              </a:rPr>
              <a:t>nitrogen, which does not get used up. But the oxygen does – and </a:t>
            </a:r>
            <a:r>
              <a:rPr lang="en-US" sz="2400" dirty="0" smtClean="0">
                <a:solidFill>
                  <a:srgbClr val="000000"/>
                </a:solidFill>
                <a:latin typeface="Arial" panose="020B0604020202020204" pitchFamily="34" charset="0"/>
                <a:cs typeface="Arial" panose="020B0604020202020204" pitchFamily="34" charset="0"/>
              </a:rPr>
              <a:t>the scientists </a:t>
            </a:r>
            <a:r>
              <a:rPr lang="en-US" sz="2400" dirty="0">
                <a:solidFill>
                  <a:srgbClr val="000000"/>
                </a:solidFill>
                <a:latin typeface="Arial" panose="020B0604020202020204" pitchFamily="34" charset="0"/>
                <a:cs typeface="Arial" panose="020B0604020202020204" pitchFamily="34" charset="0"/>
              </a:rPr>
              <a:t>would die without a steady supply. There is no oxygen </a:t>
            </a:r>
            <a:r>
              <a:rPr lang="en-US" sz="2400" dirty="0" smtClean="0">
                <a:solidFill>
                  <a:srgbClr val="000000"/>
                </a:solidFill>
                <a:latin typeface="Arial" panose="020B0604020202020204" pitchFamily="34" charset="0"/>
                <a:cs typeface="Arial" panose="020B0604020202020204" pitchFamily="34" charset="0"/>
              </a:rPr>
              <a:t>outside the </a:t>
            </a:r>
            <a:r>
              <a:rPr lang="en-US" sz="2400" dirty="0">
                <a:solidFill>
                  <a:srgbClr val="000000"/>
                </a:solidFill>
                <a:latin typeface="Arial" panose="020B0604020202020204" pitchFamily="34" charset="0"/>
                <a:cs typeface="Arial" panose="020B0604020202020204" pitchFamily="34" charset="0"/>
              </a:rPr>
              <a:t>space station. So where do they get it?</a:t>
            </a:r>
          </a:p>
          <a:p>
            <a:pPr marL="723900" indent="-361950">
              <a:buClr>
                <a:srgbClr val="C00000"/>
              </a:buClr>
              <a:buSzPct val="89000"/>
              <a:buFont typeface="Wingdings" panose="05000000000000000000" pitchFamily="2" charset="2"/>
              <a:buChar char="§"/>
            </a:pPr>
            <a:r>
              <a:rPr lang="en-US" sz="2400" b="1" dirty="0" smtClean="0">
                <a:solidFill>
                  <a:srgbClr val="FF0000"/>
                </a:solidFill>
                <a:latin typeface="Arial" panose="020B0604020202020204" pitchFamily="34" charset="0"/>
                <a:cs typeface="Arial" panose="020B0604020202020204" pitchFamily="34" charset="0"/>
              </a:rPr>
              <a:t>From </a:t>
            </a:r>
            <a:r>
              <a:rPr lang="en-US" sz="2400" b="1" dirty="0">
                <a:solidFill>
                  <a:srgbClr val="FF0000"/>
                </a:solidFill>
                <a:latin typeface="Arial" panose="020B0604020202020204" pitchFamily="34" charset="0"/>
                <a:cs typeface="Arial" panose="020B0604020202020204" pitchFamily="34" charset="0"/>
              </a:rPr>
              <a:t>the electrolysis of water </a:t>
            </a:r>
            <a:r>
              <a:rPr lang="en-US" sz="2400" dirty="0">
                <a:solidFill>
                  <a:srgbClr val="000000"/>
                </a:solidFill>
                <a:latin typeface="Arial" panose="020B0604020202020204" pitchFamily="34" charset="0"/>
                <a:cs typeface="Arial" panose="020B0604020202020204" pitchFamily="34" charset="0"/>
              </a:rPr>
              <a:t>A special polymer is used as </a:t>
            </a:r>
            <a:r>
              <a:rPr lang="en-US" sz="2400" dirty="0" smtClean="0">
                <a:solidFill>
                  <a:srgbClr val="000000"/>
                </a:solidFill>
                <a:latin typeface="Arial" panose="020B0604020202020204" pitchFamily="34" charset="0"/>
                <a:cs typeface="Arial" panose="020B0604020202020204" pitchFamily="34" charset="0"/>
              </a:rPr>
              <a:t>the electrolyte</a:t>
            </a:r>
            <a:r>
              <a:rPr lang="en-US" sz="2400" dirty="0">
                <a:solidFill>
                  <a:srgbClr val="000000"/>
                </a:solidFill>
                <a:latin typeface="Arial" panose="020B0604020202020204" pitchFamily="34" charset="0"/>
                <a:cs typeface="Arial" panose="020B0604020202020204" pitchFamily="34" charset="0"/>
              </a:rPr>
              <a:t>. The overall reaction </a:t>
            </a:r>
            <a:r>
              <a:rPr lang="en-US" sz="2400" dirty="0" smtClean="0">
                <a:solidFill>
                  <a:srgbClr val="000000"/>
                </a:solidFill>
                <a:latin typeface="Arial" panose="020B0604020202020204" pitchFamily="34" charset="0"/>
                <a:cs typeface="Arial" panose="020B0604020202020204" pitchFamily="34" charset="0"/>
              </a:rPr>
              <a:t>is:</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	</a:t>
            </a:r>
            <a:r>
              <a:rPr lang="en-US" sz="2400" b="1" dirty="0" smtClean="0">
                <a:solidFill>
                  <a:srgbClr val="FF0000"/>
                </a:solidFill>
                <a:latin typeface="Arial" panose="020B0604020202020204" pitchFamily="34" charset="0"/>
                <a:cs typeface="Arial" panose="020B0604020202020204" pitchFamily="34" charset="0"/>
              </a:rPr>
              <a:t>2H</a:t>
            </a:r>
            <a:r>
              <a:rPr lang="en-US" sz="2400" b="1" baseline="-25000" dirty="0" smtClean="0">
                <a:solidFill>
                  <a:srgbClr val="FF0000"/>
                </a:solidFill>
                <a:latin typeface="Arial" panose="020B0604020202020204" pitchFamily="34" charset="0"/>
                <a:cs typeface="Arial" panose="020B0604020202020204" pitchFamily="34" charset="0"/>
              </a:rPr>
              <a:t>2</a:t>
            </a:r>
            <a:r>
              <a:rPr lang="en-US" sz="2400" b="1" dirty="0" smtClean="0">
                <a:solidFill>
                  <a:srgbClr val="FF0000"/>
                </a:solidFill>
                <a:latin typeface="Arial" panose="020B0604020202020204" pitchFamily="34" charset="0"/>
                <a:cs typeface="Arial" panose="020B0604020202020204" pitchFamily="34" charset="0"/>
              </a:rPr>
              <a:t>O </a:t>
            </a:r>
            <a:r>
              <a:rPr lang="en-US" sz="2400" b="1" dirty="0">
                <a:solidFill>
                  <a:srgbClr val="FF0000"/>
                </a:solidFill>
                <a:latin typeface="Arial" panose="020B0604020202020204" pitchFamily="34" charset="0"/>
                <a:cs typeface="Arial" panose="020B0604020202020204" pitchFamily="34" charset="0"/>
              </a:rPr>
              <a:t>(</a:t>
            </a:r>
            <a:r>
              <a:rPr lang="en-US" sz="2400" b="1" i="1" dirty="0">
                <a:solidFill>
                  <a:srgbClr val="FF0000"/>
                </a:solidFill>
                <a:latin typeface="Arial" panose="020B0604020202020204" pitchFamily="34" charset="0"/>
                <a:cs typeface="Arial" panose="020B0604020202020204" pitchFamily="34" charset="0"/>
              </a:rPr>
              <a:t>l</a:t>
            </a:r>
            <a:r>
              <a:rPr lang="en-US" sz="2400" b="1" dirty="0">
                <a:solidFill>
                  <a:srgbClr val="FF0000"/>
                </a:solidFill>
                <a:latin typeface="Arial" panose="020B0604020202020204" pitchFamily="34" charset="0"/>
                <a:cs typeface="Arial" panose="020B0604020202020204" pitchFamily="34" charset="0"/>
              </a:rPr>
              <a:t>) </a:t>
            </a:r>
            <a:r>
              <a:rPr lang="en-US" sz="2400" b="1" dirty="0" smtClean="0">
                <a:solidFill>
                  <a:srgbClr val="FF0000"/>
                </a:solidFill>
                <a:latin typeface="Arial" panose="020B0604020202020204" pitchFamily="34" charset="0"/>
                <a:cs typeface="Arial" panose="020B0604020202020204" pitchFamily="34" charset="0"/>
              </a:rPr>
              <a:t>→ 2H</a:t>
            </a:r>
            <a:r>
              <a:rPr lang="en-US" sz="2400" b="1" baseline="-25000" dirty="0" smtClean="0">
                <a:solidFill>
                  <a:srgbClr val="FF0000"/>
                </a:solidFill>
                <a:latin typeface="Arial" panose="020B0604020202020204" pitchFamily="34" charset="0"/>
                <a:cs typeface="Arial" panose="020B0604020202020204" pitchFamily="34" charset="0"/>
              </a:rPr>
              <a:t>2 </a:t>
            </a:r>
            <a:r>
              <a:rPr lang="en-US" sz="2400" b="1" dirty="0" smtClean="0">
                <a:solidFill>
                  <a:srgbClr val="FF0000"/>
                </a:solidFill>
                <a:latin typeface="Arial" panose="020B0604020202020204" pitchFamily="34" charset="0"/>
                <a:cs typeface="Arial" panose="020B0604020202020204" pitchFamily="34" charset="0"/>
              </a:rPr>
              <a:t>(</a:t>
            </a:r>
            <a:r>
              <a:rPr lang="en-US" sz="2400" b="1" i="1" dirty="0" smtClean="0">
                <a:solidFill>
                  <a:srgbClr val="FF0000"/>
                </a:solidFill>
                <a:latin typeface="Arial" panose="020B0604020202020204" pitchFamily="34" charset="0"/>
                <a:cs typeface="Arial" panose="020B0604020202020204" pitchFamily="34" charset="0"/>
              </a:rPr>
              <a:t>g</a:t>
            </a:r>
            <a:r>
              <a:rPr lang="en-US" sz="2400" b="1" dirty="0">
                <a:solidFill>
                  <a:srgbClr val="FF0000"/>
                </a:solidFill>
                <a:latin typeface="Arial" panose="020B0604020202020204" pitchFamily="34" charset="0"/>
                <a:cs typeface="Arial" panose="020B0604020202020204" pitchFamily="34" charset="0"/>
              </a:rPr>
              <a:t>) </a:t>
            </a:r>
            <a:r>
              <a:rPr lang="en-US" sz="2400" b="1" dirty="0" smtClean="0">
                <a:solidFill>
                  <a:srgbClr val="FF0000"/>
                </a:solidFill>
                <a:latin typeface="Arial" panose="020B0604020202020204" pitchFamily="34" charset="0"/>
                <a:cs typeface="Arial" panose="020B0604020202020204" pitchFamily="34" charset="0"/>
              </a:rPr>
              <a:t>+ </a:t>
            </a:r>
            <a:r>
              <a:rPr lang="en-US" sz="2400" b="1" dirty="0">
                <a:solidFill>
                  <a:srgbClr val="FF0000"/>
                </a:solidFill>
                <a:latin typeface="Arial" panose="020B0604020202020204" pitchFamily="34" charset="0"/>
                <a:cs typeface="Arial" panose="020B0604020202020204" pitchFamily="34" charset="0"/>
              </a:rPr>
              <a:t>O</a:t>
            </a:r>
            <a:r>
              <a:rPr lang="en-US" sz="2400" b="1" baseline="-25000" dirty="0">
                <a:solidFill>
                  <a:srgbClr val="FF0000"/>
                </a:solidFill>
                <a:latin typeface="Arial" panose="020B0604020202020204" pitchFamily="34" charset="0"/>
                <a:cs typeface="Arial" panose="020B0604020202020204" pitchFamily="34" charset="0"/>
              </a:rPr>
              <a:t>2</a:t>
            </a:r>
            <a:r>
              <a:rPr lang="en-US" sz="2400" b="1" dirty="0">
                <a:solidFill>
                  <a:srgbClr val="FF0000"/>
                </a:solidFill>
                <a:latin typeface="Arial" panose="020B0604020202020204" pitchFamily="34" charset="0"/>
                <a:cs typeface="Arial" panose="020B0604020202020204" pitchFamily="34" charset="0"/>
              </a:rPr>
              <a:t> (</a:t>
            </a:r>
            <a:r>
              <a:rPr lang="en-US" sz="2400" b="1" i="1" dirty="0" smtClean="0">
                <a:solidFill>
                  <a:srgbClr val="FF0000"/>
                </a:solidFill>
                <a:latin typeface="Arial" panose="020B0604020202020204" pitchFamily="34" charset="0"/>
                <a:cs typeface="Arial" panose="020B0604020202020204" pitchFamily="34" charset="0"/>
              </a:rPr>
              <a:t>g</a:t>
            </a:r>
            <a:r>
              <a:rPr lang="en-US" sz="2400" b="1" dirty="0" smtClean="0">
                <a:solidFill>
                  <a:srgbClr val="FF0000"/>
                </a:solidFill>
                <a:latin typeface="Arial" panose="020B0604020202020204" pitchFamily="34" charset="0"/>
                <a:cs typeface="Arial" panose="020B0604020202020204" pitchFamily="34" charset="0"/>
              </a:rPr>
              <a:t>)</a:t>
            </a:r>
            <a:br>
              <a:rPr lang="en-US" sz="2400" b="1" dirty="0" smtClean="0">
                <a:solidFill>
                  <a:srgbClr val="FF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The </a:t>
            </a:r>
            <a:r>
              <a:rPr lang="en-US" sz="2400" dirty="0">
                <a:solidFill>
                  <a:srgbClr val="000000"/>
                </a:solidFill>
                <a:latin typeface="Arial" panose="020B0604020202020204" pitchFamily="34" charset="0"/>
                <a:cs typeface="Arial" panose="020B0604020202020204" pitchFamily="34" charset="0"/>
              </a:rPr>
              <a:t>scientists breathe the oxygen. The hydrogen is vented to space</a:t>
            </a:r>
            <a:r>
              <a:rPr lang="en-US" sz="2400" dirty="0" smtClean="0">
                <a:solidFill>
                  <a:srgbClr val="000000"/>
                </a:solidFill>
                <a:latin typeface="Arial" panose="020B0604020202020204" pitchFamily="34" charset="0"/>
                <a:cs typeface="Arial" panose="020B0604020202020204" pitchFamily="34" charset="0"/>
              </a:rPr>
              <a:t>.</a:t>
            </a:r>
            <a:endParaRPr lang="en-US" sz="2400" dirty="0">
              <a:solidFill>
                <a:srgbClr val="000000"/>
              </a:solidFill>
              <a:latin typeface="Arial" panose="020B0604020202020204" pitchFamily="34" charset="0"/>
              <a:cs typeface="Arial" panose="020B0604020202020204" pitchFamily="34" charset="0"/>
            </a:endParaRPr>
          </a:p>
        </p:txBody>
      </p:sp>
      <p:sp>
        <p:nvSpPr>
          <p:cNvPr id="12" name="Rectangle 11"/>
          <p:cNvSpPr/>
          <p:nvPr/>
        </p:nvSpPr>
        <p:spPr>
          <a:xfrm>
            <a:off x="5962342" y="1188616"/>
            <a:ext cx="2913532" cy="4616648"/>
          </a:xfrm>
          <a:prstGeom prst="rect">
            <a:avLst/>
          </a:prstGeom>
          <a:solidFill>
            <a:srgbClr val="AAE1FA"/>
          </a:solidFill>
          <a:ln w="57150">
            <a:solidFill>
              <a:srgbClr val="002060"/>
            </a:solidFill>
          </a:ln>
        </p:spPr>
        <p:txBody>
          <a:bodyPr wrap="square" anchor="ctr" anchorCtr="0">
            <a:spAutoFit/>
          </a:bodyPr>
          <a:lstStyle/>
          <a:p>
            <a:pPr>
              <a:buClr>
                <a:srgbClr val="C00000"/>
              </a:buClr>
              <a:tabLst>
                <a:tab pos="1795463" algn="l"/>
              </a:tabLst>
            </a:pPr>
            <a:r>
              <a:rPr lang="en-US" sz="2100" b="1" dirty="0" smtClean="0">
                <a:solidFill>
                  <a:srgbClr val="C00000"/>
                </a:solidFill>
                <a:latin typeface="Arial" panose="020B0604020202020204" pitchFamily="34" charset="0"/>
                <a:cs typeface="Arial" panose="020B0604020202020204" pitchFamily="34" charset="0"/>
              </a:rPr>
              <a:t>What </a:t>
            </a:r>
            <a:r>
              <a:rPr lang="en-US" sz="2100" b="1" dirty="0">
                <a:solidFill>
                  <a:srgbClr val="C00000"/>
                </a:solidFill>
                <a:latin typeface="Arial" panose="020B0604020202020204" pitchFamily="34" charset="0"/>
                <a:cs typeface="Arial" panose="020B0604020202020204" pitchFamily="34" charset="0"/>
              </a:rPr>
              <a:t>is the ISS for?</a:t>
            </a:r>
          </a:p>
          <a:p>
            <a:pPr>
              <a:buClr>
                <a:srgbClr val="C00000"/>
              </a:buClr>
              <a:tabLst>
                <a:tab pos="1795463" algn="l"/>
              </a:tabLst>
            </a:pPr>
            <a:r>
              <a:rPr lang="en-US" sz="2100" dirty="0">
                <a:solidFill>
                  <a:srgbClr val="000000"/>
                </a:solidFill>
                <a:latin typeface="Arial" panose="020B0604020202020204" pitchFamily="34" charset="0"/>
                <a:cs typeface="Arial" panose="020B0604020202020204" pitchFamily="34" charset="0"/>
              </a:rPr>
              <a:t>It is a place to study the effects of</a:t>
            </a:r>
          </a:p>
          <a:p>
            <a:pPr>
              <a:buClr>
                <a:srgbClr val="C00000"/>
              </a:buClr>
              <a:tabLst>
                <a:tab pos="1795463" algn="l"/>
              </a:tabLst>
            </a:pPr>
            <a:r>
              <a:rPr lang="en-US" sz="2100" dirty="0">
                <a:solidFill>
                  <a:srgbClr val="000000"/>
                </a:solidFill>
                <a:latin typeface="Arial" panose="020B0604020202020204" pitchFamily="34" charset="0"/>
                <a:cs typeface="Arial" panose="020B0604020202020204" pitchFamily="34" charset="0"/>
              </a:rPr>
              <a:t>low gravity – </a:t>
            </a:r>
            <a:r>
              <a:rPr lang="en-US" sz="2100" dirty="0" smtClean="0">
                <a:solidFill>
                  <a:srgbClr val="000000"/>
                </a:solidFill>
                <a:latin typeface="Arial" panose="020B0604020202020204" pitchFamily="34" charset="0"/>
                <a:cs typeface="Arial" panose="020B0604020202020204" pitchFamily="34" charset="0"/>
              </a:rPr>
              <a:t>e.g. </a:t>
            </a:r>
            <a:r>
              <a:rPr lang="en-US" sz="2100" dirty="0">
                <a:solidFill>
                  <a:srgbClr val="000000"/>
                </a:solidFill>
                <a:latin typeface="Arial" panose="020B0604020202020204" pitchFamily="34" charset="0"/>
                <a:cs typeface="Arial" panose="020B0604020202020204" pitchFamily="34" charset="0"/>
              </a:rPr>
              <a:t>on:</a:t>
            </a:r>
          </a:p>
          <a:p>
            <a:pPr marL="285750" indent="-285750">
              <a:buClr>
                <a:srgbClr val="C00000"/>
              </a:buClr>
              <a:buFont typeface="Wingdings" panose="05000000000000000000" pitchFamily="2" charset="2"/>
              <a:buChar char="§"/>
              <a:tabLst>
                <a:tab pos="1795463" algn="l"/>
              </a:tabLst>
            </a:pPr>
            <a:r>
              <a:rPr lang="en-US" sz="2100" dirty="0" smtClean="0">
                <a:solidFill>
                  <a:srgbClr val="000000"/>
                </a:solidFill>
                <a:latin typeface="Arial" panose="020B0604020202020204" pitchFamily="34" charset="0"/>
                <a:cs typeface="Arial" panose="020B0604020202020204" pitchFamily="34" charset="0"/>
              </a:rPr>
              <a:t>the </a:t>
            </a:r>
            <a:r>
              <a:rPr lang="en-US" sz="2100" dirty="0">
                <a:solidFill>
                  <a:srgbClr val="000000"/>
                </a:solidFill>
                <a:latin typeface="Arial" panose="020B0604020202020204" pitchFamily="34" charset="0"/>
                <a:cs typeface="Arial" panose="020B0604020202020204" pitchFamily="34" charset="0"/>
              </a:rPr>
              <a:t>human body (and mind)</a:t>
            </a:r>
          </a:p>
          <a:p>
            <a:pPr marL="285750" indent="-285750">
              <a:buClr>
                <a:srgbClr val="C00000"/>
              </a:buClr>
              <a:buFont typeface="Wingdings" panose="05000000000000000000" pitchFamily="2" charset="2"/>
              <a:buChar char="§"/>
              <a:tabLst>
                <a:tab pos="1795463" algn="l"/>
              </a:tabLst>
            </a:pPr>
            <a:r>
              <a:rPr lang="en-US" sz="2100" dirty="0" smtClean="0">
                <a:solidFill>
                  <a:srgbClr val="000000"/>
                </a:solidFill>
                <a:latin typeface="Arial" panose="020B0604020202020204" pitchFamily="34" charset="0"/>
                <a:cs typeface="Arial" panose="020B0604020202020204" pitchFamily="34" charset="0"/>
              </a:rPr>
              <a:t>how </a:t>
            </a:r>
            <a:r>
              <a:rPr lang="en-US" sz="2100" dirty="0">
                <a:solidFill>
                  <a:srgbClr val="000000"/>
                </a:solidFill>
                <a:latin typeface="Arial" panose="020B0604020202020204" pitchFamily="34" charset="0"/>
                <a:cs typeface="Arial" panose="020B0604020202020204" pitchFamily="34" charset="0"/>
              </a:rPr>
              <a:t>liquids behave</a:t>
            </a:r>
          </a:p>
          <a:p>
            <a:pPr marL="285750" indent="-285750">
              <a:buClr>
                <a:srgbClr val="C00000"/>
              </a:buClr>
              <a:buFont typeface="Wingdings" panose="05000000000000000000" pitchFamily="2" charset="2"/>
              <a:buChar char="§"/>
              <a:tabLst>
                <a:tab pos="1795463" algn="l"/>
              </a:tabLst>
            </a:pPr>
            <a:r>
              <a:rPr lang="en-US" sz="2100" dirty="0" smtClean="0">
                <a:solidFill>
                  <a:srgbClr val="000000"/>
                </a:solidFill>
                <a:latin typeface="Arial" panose="020B0604020202020204" pitchFamily="34" charset="0"/>
                <a:cs typeface="Arial" panose="020B0604020202020204" pitchFamily="34" charset="0"/>
              </a:rPr>
              <a:t>the </a:t>
            </a:r>
            <a:r>
              <a:rPr lang="en-US" sz="2100" dirty="0">
                <a:solidFill>
                  <a:srgbClr val="000000"/>
                </a:solidFill>
                <a:latin typeface="Arial" panose="020B0604020202020204" pitchFamily="34" charset="0"/>
                <a:cs typeface="Arial" panose="020B0604020202020204" pitchFamily="34" charset="0"/>
              </a:rPr>
              <a:t>rate of chemical reactions</a:t>
            </a:r>
          </a:p>
          <a:p>
            <a:pPr>
              <a:buClr>
                <a:srgbClr val="C00000"/>
              </a:buClr>
              <a:tabLst>
                <a:tab pos="1795463" algn="l"/>
              </a:tabLst>
            </a:pPr>
            <a:r>
              <a:rPr lang="en-US" sz="2100" dirty="0">
                <a:solidFill>
                  <a:srgbClr val="000000"/>
                </a:solidFill>
                <a:latin typeface="Arial" panose="020B0604020202020204" pitchFamily="34" charset="0"/>
                <a:cs typeface="Arial" panose="020B0604020202020204" pitchFamily="34" charset="0"/>
              </a:rPr>
              <a:t>They expect to learn things that </a:t>
            </a:r>
            <a:r>
              <a:rPr lang="en-US" sz="2100" dirty="0" smtClean="0">
                <a:solidFill>
                  <a:srgbClr val="000000"/>
                </a:solidFill>
                <a:latin typeface="Arial" panose="020B0604020202020204" pitchFamily="34" charset="0"/>
                <a:cs typeface="Arial" panose="020B0604020202020204" pitchFamily="34" charset="0"/>
              </a:rPr>
              <a:t>will be </a:t>
            </a:r>
            <a:r>
              <a:rPr lang="en-US" sz="2100" dirty="0">
                <a:solidFill>
                  <a:srgbClr val="000000"/>
                </a:solidFill>
                <a:latin typeface="Arial" panose="020B0604020202020204" pitchFamily="34" charset="0"/>
                <a:cs typeface="Arial" panose="020B0604020202020204" pitchFamily="34" charset="0"/>
              </a:rPr>
              <a:t>useful on Earth – and on </a:t>
            </a:r>
            <a:r>
              <a:rPr lang="en-US" sz="2100" dirty="0" smtClean="0">
                <a:solidFill>
                  <a:srgbClr val="000000"/>
                </a:solidFill>
                <a:latin typeface="Arial" panose="020B0604020202020204" pitchFamily="34" charset="0"/>
                <a:cs typeface="Arial" panose="020B0604020202020204" pitchFamily="34" charset="0"/>
              </a:rPr>
              <a:t>long journeys </a:t>
            </a:r>
            <a:r>
              <a:rPr lang="en-US" sz="2100" dirty="0">
                <a:solidFill>
                  <a:srgbClr val="000000"/>
                </a:solidFill>
                <a:latin typeface="Arial" panose="020B0604020202020204" pitchFamily="34" charset="0"/>
                <a:cs typeface="Arial" panose="020B0604020202020204" pitchFamily="34" charset="0"/>
              </a:rPr>
              <a:t>to other planets.</a:t>
            </a:r>
            <a:endParaRPr lang="en-GB" sz="2100" u="sng" baseline="30000" dirty="0">
              <a:solidFill>
                <a:srgbClr val="FF0000"/>
              </a:solidFill>
              <a:latin typeface="Arial" panose="020B0604020202020204" pitchFamily="34" charset="0"/>
              <a:cs typeface="Arial" panose="020B0604020202020204" pitchFamily="34" charset="0"/>
            </a:endParaRPr>
          </a:p>
        </p:txBody>
      </p:sp>
      <p:sp>
        <p:nvSpPr>
          <p:cNvPr id="13" name="Oval 12"/>
          <p:cNvSpPr/>
          <p:nvPr/>
        </p:nvSpPr>
        <p:spPr>
          <a:xfrm rot="2322701">
            <a:off x="8543935" y="1042492"/>
            <a:ext cx="442270" cy="422401"/>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84261896"/>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r>
              <a:rPr lang="en-GB" dirty="0" smtClean="0"/>
              <a:t>15 – Living in Space</a:t>
            </a:r>
            <a:endParaRPr lang="en-GB"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220</a:t>
            </a:r>
            <a:endParaRPr lang="en-GB" sz="960" b="1" dirty="0">
              <a:latin typeface="Arial" panose="020B0604020202020204" pitchFamily="34" charset="0"/>
              <a:cs typeface="Arial" panose="020B0604020202020204" pitchFamily="34" charset="0"/>
            </a:endParaRPr>
          </a:p>
        </p:txBody>
      </p:sp>
      <p:sp>
        <p:nvSpPr>
          <p:cNvPr id="15" name="Rectangle 14"/>
          <p:cNvSpPr/>
          <p:nvPr/>
        </p:nvSpPr>
        <p:spPr>
          <a:xfrm>
            <a:off x="179512" y="1148551"/>
            <a:ext cx="5832648" cy="5586145"/>
          </a:xfrm>
          <a:prstGeom prst="rect">
            <a:avLst/>
          </a:prstGeom>
        </p:spPr>
        <p:txBody>
          <a:bodyPr wrap="square">
            <a:spAutoFit/>
          </a:bodyPr>
          <a:lstStyle/>
          <a:p>
            <a:pPr>
              <a:buClr>
                <a:srgbClr val="C00000"/>
              </a:buClr>
              <a:buSzPct val="89000"/>
            </a:pPr>
            <a:r>
              <a:rPr lang="en-US" sz="2100" b="1" dirty="0" smtClean="0">
                <a:solidFill>
                  <a:srgbClr val="C00000"/>
                </a:solidFill>
                <a:latin typeface="Arial" panose="020B0604020202020204" pitchFamily="34" charset="0"/>
                <a:cs typeface="Arial" panose="020B0604020202020204" pitchFamily="34" charset="0"/>
              </a:rPr>
              <a:t>Where </a:t>
            </a:r>
            <a:r>
              <a:rPr lang="en-US" sz="2100" b="1" dirty="0">
                <a:solidFill>
                  <a:srgbClr val="C00000"/>
                </a:solidFill>
                <a:latin typeface="Arial" panose="020B0604020202020204" pitchFamily="34" charset="0"/>
                <a:cs typeface="Arial" panose="020B0604020202020204" pitchFamily="34" charset="0"/>
              </a:rPr>
              <a:t>do they get their oxygen?</a:t>
            </a:r>
          </a:p>
          <a:p>
            <a:pPr marL="620713" indent="-258763">
              <a:buClr>
                <a:srgbClr val="C00000"/>
              </a:buClr>
              <a:buSzPct val="89000"/>
              <a:buFont typeface="Wingdings" panose="05000000000000000000" pitchFamily="2" charset="2"/>
              <a:buChar char="§"/>
            </a:pPr>
            <a:r>
              <a:rPr lang="en-US" sz="2100" b="1" dirty="0" smtClean="0">
                <a:solidFill>
                  <a:srgbClr val="FF0000"/>
                </a:solidFill>
                <a:latin typeface="Arial" panose="020B0604020202020204" pitchFamily="34" charset="0"/>
                <a:cs typeface="Arial" panose="020B0604020202020204" pitchFamily="34" charset="0"/>
              </a:rPr>
              <a:t>From </a:t>
            </a:r>
            <a:r>
              <a:rPr lang="en-US" sz="2100" b="1" dirty="0">
                <a:solidFill>
                  <a:srgbClr val="FF0000"/>
                </a:solidFill>
                <a:latin typeface="Arial" panose="020B0604020202020204" pitchFamily="34" charset="0"/>
                <a:cs typeface="Arial" panose="020B0604020202020204" pitchFamily="34" charset="0"/>
              </a:rPr>
              <a:t>‘oxygen candles’</a:t>
            </a:r>
            <a:r>
              <a:rPr lang="en-US" sz="2100" dirty="0">
                <a:solidFill>
                  <a:srgbClr val="000000"/>
                </a:solidFill>
                <a:latin typeface="Arial" panose="020B0604020202020204" pitchFamily="34" charset="0"/>
                <a:cs typeface="Arial" panose="020B0604020202020204" pitchFamily="34" charset="0"/>
              </a:rPr>
              <a:t> These are a back-up. They contain </a:t>
            </a:r>
            <a:r>
              <a:rPr lang="en-US" sz="2100" dirty="0" smtClean="0">
                <a:solidFill>
                  <a:srgbClr val="000000"/>
                </a:solidFill>
                <a:latin typeface="Arial" panose="020B0604020202020204" pitchFamily="34" charset="0"/>
                <a:cs typeface="Arial" panose="020B0604020202020204" pitchFamily="34" charset="0"/>
              </a:rPr>
              <a:t>sodium chlorate </a:t>
            </a:r>
            <a:r>
              <a:rPr lang="en-US" sz="2100" dirty="0">
                <a:solidFill>
                  <a:srgbClr val="000000"/>
                </a:solidFill>
                <a:latin typeface="Arial" panose="020B0604020202020204" pitchFamily="34" charset="0"/>
                <a:cs typeface="Arial" panose="020B0604020202020204" pitchFamily="34" charset="0"/>
              </a:rPr>
              <a:t>(NaClO</a:t>
            </a:r>
            <a:r>
              <a:rPr lang="en-US" sz="2100" baseline="-25000" dirty="0">
                <a:solidFill>
                  <a:srgbClr val="000000"/>
                </a:solidFill>
                <a:latin typeface="Arial" panose="020B0604020202020204" pitchFamily="34" charset="0"/>
                <a:cs typeface="Arial" panose="020B0604020202020204" pitchFamily="34" charset="0"/>
              </a:rPr>
              <a:t>3</a:t>
            </a:r>
            <a:r>
              <a:rPr lang="en-US" sz="2100" dirty="0">
                <a:solidFill>
                  <a:srgbClr val="000000"/>
                </a:solidFill>
                <a:latin typeface="Arial" panose="020B0604020202020204" pitchFamily="34" charset="0"/>
                <a:cs typeface="Arial" panose="020B0604020202020204" pitchFamily="34" charset="0"/>
              </a:rPr>
              <a:t>) mixed with iron powder. When the mixture is lit, </a:t>
            </a:r>
            <a:r>
              <a:rPr lang="en-US" sz="2100" dirty="0" smtClean="0">
                <a:solidFill>
                  <a:srgbClr val="000000"/>
                </a:solidFill>
                <a:latin typeface="Arial" panose="020B0604020202020204" pitchFamily="34" charset="0"/>
                <a:cs typeface="Arial" panose="020B0604020202020204" pitchFamily="34" charset="0"/>
              </a:rPr>
              <a:t>the sodium </a:t>
            </a:r>
            <a:r>
              <a:rPr lang="en-US" sz="2100" dirty="0">
                <a:solidFill>
                  <a:srgbClr val="000000"/>
                </a:solidFill>
                <a:latin typeface="Arial" panose="020B0604020202020204" pitchFamily="34" charset="0"/>
                <a:cs typeface="Arial" panose="020B0604020202020204" pitchFamily="34" charset="0"/>
              </a:rPr>
              <a:t>chlorate starts breaking down to sodium chloride and </a:t>
            </a:r>
            <a:r>
              <a:rPr lang="en-US" sz="2100" dirty="0" smtClean="0">
                <a:solidFill>
                  <a:srgbClr val="000000"/>
                </a:solidFill>
                <a:latin typeface="Arial" panose="020B0604020202020204" pitchFamily="34" charset="0"/>
                <a:cs typeface="Arial" panose="020B0604020202020204" pitchFamily="34" charset="0"/>
              </a:rPr>
              <a:t>oxygen.</a:t>
            </a:r>
            <a:br>
              <a:rPr lang="en-US" sz="2100" dirty="0" smtClean="0">
                <a:solidFill>
                  <a:srgbClr val="000000"/>
                </a:solidFill>
                <a:latin typeface="Arial" panose="020B0604020202020204" pitchFamily="34" charset="0"/>
                <a:cs typeface="Arial" panose="020B0604020202020204" pitchFamily="34" charset="0"/>
              </a:rPr>
            </a:br>
            <a:r>
              <a:rPr lang="en-US" sz="2100" dirty="0" smtClean="0">
                <a:solidFill>
                  <a:srgbClr val="000000"/>
                </a:solidFill>
                <a:latin typeface="Arial" panose="020B0604020202020204" pitchFamily="34" charset="0"/>
                <a:cs typeface="Arial" panose="020B0604020202020204" pitchFamily="34" charset="0"/>
              </a:rPr>
              <a:t>Some </a:t>
            </a:r>
            <a:r>
              <a:rPr lang="en-US" sz="2100" dirty="0">
                <a:solidFill>
                  <a:srgbClr val="000000"/>
                </a:solidFill>
                <a:latin typeface="Arial" panose="020B0604020202020204" pitchFamily="34" charset="0"/>
                <a:cs typeface="Arial" panose="020B0604020202020204" pitchFamily="34" charset="0"/>
              </a:rPr>
              <a:t>of the oxygen in turn reacts with the iron, giving iron oxide – </a:t>
            </a:r>
            <a:r>
              <a:rPr lang="en-US" sz="2100" dirty="0" smtClean="0">
                <a:solidFill>
                  <a:srgbClr val="000000"/>
                </a:solidFill>
                <a:latin typeface="Arial" panose="020B0604020202020204" pitchFamily="34" charset="0"/>
                <a:cs typeface="Arial" panose="020B0604020202020204" pitchFamily="34" charset="0"/>
              </a:rPr>
              <a:t>and this </a:t>
            </a:r>
            <a:r>
              <a:rPr lang="en-US" sz="2100" dirty="0">
                <a:solidFill>
                  <a:srgbClr val="000000"/>
                </a:solidFill>
                <a:latin typeface="Arial" panose="020B0604020202020204" pitchFamily="34" charset="0"/>
                <a:cs typeface="Arial" panose="020B0604020202020204" pitchFamily="34" charset="0"/>
              </a:rPr>
              <a:t>reaction gives out the heat needed to keep the main reaction going.</a:t>
            </a:r>
          </a:p>
          <a:p>
            <a:pPr marL="620713" indent="-258763">
              <a:buClr>
                <a:srgbClr val="C00000"/>
              </a:buClr>
              <a:buSzPct val="89000"/>
              <a:buFont typeface="Wingdings" panose="05000000000000000000" pitchFamily="2" charset="2"/>
              <a:buChar char="§"/>
            </a:pPr>
            <a:r>
              <a:rPr lang="en-US" sz="2100" b="1" dirty="0" smtClean="0">
                <a:solidFill>
                  <a:srgbClr val="FF0000"/>
                </a:solidFill>
                <a:latin typeface="Arial" panose="020B0604020202020204" pitchFamily="34" charset="0"/>
                <a:cs typeface="Arial" panose="020B0604020202020204" pitchFamily="34" charset="0"/>
              </a:rPr>
              <a:t>From </a:t>
            </a:r>
            <a:r>
              <a:rPr lang="en-US" sz="2100" b="1" dirty="0">
                <a:solidFill>
                  <a:srgbClr val="FF0000"/>
                </a:solidFill>
                <a:latin typeface="Arial" panose="020B0604020202020204" pitchFamily="34" charset="0"/>
                <a:cs typeface="Arial" panose="020B0604020202020204" pitchFamily="34" charset="0"/>
              </a:rPr>
              <a:t>oxygen cylinders </a:t>
            </a:r>
            <a:r>
              <a:rPr lang="en-US" sz="2100" dirty="0">
                <a:solidFill>
                  <a:srgbClr val="000000"/>
                </a:solidFill>
                <a:latin typeface="Arial" panose="020B0604020202020204" pitchFamily="34" charset="0"/>
                <a:cs typeface="Arial" panose="020B0604020202020204" pitchFamily="34" charset="0"/>
              </a:rPr>
              <a:t>These are for emergencies only! (It costs </a:t>
            </a:r>
            <a:r>
              <a:rPr lang="en-US" sz="2100" dirty="0" smtClean="0">
                <a:solidFill>
                  <a:srgbClr val="000000"/>
                </a:solidFill>
                <a:latin typeface="Arial" panose="020B0604020202020204" pitchFamily="34" charset="0"/>
                <a:cs typeface="Arial" panose="020B0604020202020204" pitchFamily="34" charset="0"/>
              </a:rPr>
              <a:t>too much </a:t>
            </a:r>
            <a:r>
              <a:rPr lang="en-US" sz="2100" dirty="0">
                <a:solidFill>
                  <a:srgbClr val="000000"/>
                </a:solidFill>
                <a:latin typeface="Arial" panose="020B0604020202020204" pitchFamily="34" charset="0"/>
                <a:cs typeface="Arial" panose="020B0604020202020204" pitchFamily="34" charset="0"/>
              </a:rPr>
              <a:t>to deliver oxygen cylinders from the Earth.)</a:t>
            </a:r>
          </a:p>
          <a:p>
            <a:pPr marL="361950" indent="-361950">
              <a:buClr>
                <a:srgbClr val="C00000"/>
              </a:buClr>
              <a:buSzPct val="89000"/>
              <a:buFont typeface="Arial" panose="020B0604020202020204" pitchFamily="34" charset="0"/>
              <a:buChar char="►"/>
            </a:pPr>
            <a:r>
              <a:rPr lang="en-US" sz="2100" dirty="0">
                <a:solidFill>
                  <a:srgbClr val="000000"/>
                </a:solidFill>
                <a:latin typeface="Arial" panose="020B0604020202020204" pitchFamily="34" charset="0"/>
                <a:cs typeface="Arial" panose="020B0604020202020204" pitchFamily="34" charset="0"/>
              </a:rPr>
              <a:t>The carbon dioxide that accumulates in the air is collected, and </a:t>
            </a:r>
            <a:r>
              <a:rPr lang="en-US" sz="2100" dirty="0" smtClean="0">
                <a:solidFill>
                  <a:srgbClr val="000000"/>
                </a:solidFill>
                <a:latin typeface="Arial" panose="020B0604020202020204" pitchFamily="34" charset="0"/>
                <a:cs typeface="Arial" panose="020B0604020202020204" pitchFamily="34" charset="0"/>
              </a:rPr>
              <a:t>vented to </a:t>
            </a:r>
            <a:r>
              <a:rPr lang="en-US" sz="2100" dirty="0">
                <a:solidFill>
                  <a:srgbClr val="000000"/>
                </a:solidFill>
                <a:latin typeface="Arial" panose="020B0604020202020204" pitchFamily="34" charset="0"/>
                <a:cs typeface="Arial" panose="020B0604020202020204" pitchFamily="34" charset="0"/>
              </a:rPr>
              <a:t>space. (In future it may be kept to grow plants.)</a:t>
            </a:r>
            <a:endParaRPr lang="en-US" sz="2100" dirty="0" smtClean="0">
              <a:solidFill>
                <a:srgbClr val="0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t="1947"/>
          <a:stretch/>
        </p:blipFill>
        <p:spPr>
          <a:xfrm>
            <a:off x="6156176" y="1124744"/>
            <a:ext cx="2736376" cy="3627054"/>
          </a:xfrm>
          <a:prstGeom prst="rect">
            <a:avLst/>
          </a:prstGeom>
        </p:spPr>
      </p:pic>
      <p:sp>
        <p:nvSpPr>
          <p:cNvPr id="3" name="Rectangle 2"/>
          <p:cNvSpPr/>
          <p:nvPr/>
        </p:nvSpPr>
        <p:spPr>
          <a:xfrm>
            <a:off x="6156176" y="4797152"/>
            <a:ext cx="2736376" cy="646331"/>
          </a:xfrm>
          <a:prstGeom prst="rect">
            <a:avLst/>
          </a:prstGeom>
        </p:spPr>
        <p:txBody>
          <a:bodyPr wrap="square">
            <a:spAutoFit/>
          </a:bodyPr>
          <a:lstStyle/>
          <a:p>
            <a:pPr indent="276225">
              <a:buClr>
                <a:srgbClr val="C00000"/>
              </a:buClr>
              <a:buSzPct val="89000"/>
              <a:buFontTx/>
              <a:buChar char="▲"/>
            </a:pPr>
            <a:r>
              <a:rPr lang="en-US" dirty="0">
                <a:latin typeface="FrutigerLTStd-Light"/>
              </a:rPr>
              <a:t>Getting to grips with the project.</a:t>
            </a:r>
            <a:endParaRPr lang="en-GB" dirty="0"/>
          </a:p>
        </p:txBody>
      </p:sp>
      <p:sp>
        <p:nvSpPr>
          <p:cNvPr id="4" name="TextBox 3">
            <a:hlinkClick r:id="rId4" action="ppaction://hlinkfile"/>
          </p:cNvPr>
          <p:cNvSpPr txBox="1"/>
          <p:nvPr/>
        </p:nvSpPr>
        <p:spPr>
          <a:xfrm>
            <a:off x="6228184" y="5515130"/>
            <a:ext cx="25923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IE" b="1" dirty="0" smtClean="0"/>
              <a:t>The ISS and Oxygen</a:t>
            </a:r>
            <a:endParaRPr lang="en-GB" b="1" dirty="0"/>
          </a:p>
        </p:txBody>
      </p:sp>
      <p:sp>
        <p:nvSpPr>
          <p:cNvPr id="10" name="TextBox 9">
            <a:hlinkClick r:id="rId5" action="ppaction://hlinkfile"/>
          </p:cNvPr>
          <p:cNvSpPr txBox="1"/>
          <p:nvPr/>
        </p:nvSpPr>
        <p:spPr>
          <a:xfrm>
            <a:off x="6228184" y="6084004"/>
            <a:ext cx="25923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IE" b="1" dirty="0" smtClean="0"/>
              <a:t>Why is ISS important</a:t>
            </a:r>
            <a:endParaRPr lang="en-GB" b="1" dirty="0"/>
          </a:p>
        </p:txBody>
      </p:sp>
    </p:spTree>
    <p:extLst>
      <p:ext uri="{BB962C8B-B14F-4D97-AF65-F5344CB8AC3E}">
        <p14:creationId xmlns:p14="http://schemas.microsoft.com/office/powerpoint/2010/main" val="535387570"/>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r>
              <a:rPr lang="en-GB" dirty="0" smtClean="0"/>
              <a:t>15 – Living in Space</a:t>
            </a:r>
            <a:endParaRPr lang="en-GB"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a:t>
            </a:r>
            <a:endParaRPr lang="en-GB" sz="960" b="1" dirty="0">
              <a:latin typeface="Arial" panose="020B0604020202020204" pitchFamily="34" charset="0"/>
              <a:cs typeface="Arial" panose="020B0604020202020204" pitchFamily="34" charset="0"/>
            </a:endParaRPr>
          </a:p>
        </p:txBody>
      </p:sp>
      <p:sp>
        <p:nvSpPr>
          <p:cNvPr id="15" name="Rectangle 14"/>
          <p:cNvSpPr/>
          <p:nvPr/>
        </p:nvSpPr>
        <p:spPr>
          <a:xfrm>
            <a:off x="179512" y="1124744"/>
            <a:ext cx="5976664" cy="5586145"/>
          </a:xfrm>
          <a:prstGeom prst="rect">
            <a:avLst/>
          </a:prstGeom>
        </p:spPr>
        <p:txBody>
          <a:bodyPr wrap="square">
            <a:spAutoFit/>
          </a:bodyPr>
          <a:lstStyle/>
          <a:p>
            <a:pPr marL="276225" indent="-258763">
              <a:buClr>
                <a:srgbClr val="C00000"/>
              </a:buClr>
              <a:buSzPct val="89000"/>
            </a:pPr>
            <a:r>
              <a:rPr lang="en-US" sz="2100" b="1" dirty="0" smtClean="0">
                <a:solidFill>
                  <a:srgbClr val="C00000"/>
                </a:solidFill>
                <a:latin typeface="Arial" panose="020B0604020202020204" pitchFamily="34" charset="0"/>
                <a:cs typeface="Arial" panose="020B0604020202020204" pitchFamily="34" charset="0"/>
              </a:rPr>
              <a:t>What </a:t>
            </a:r>
            <a:r>
              <a:rPr lang="en-US" sz="2100" b="1" dirty="0">
                <a:solidFill>
                  <a:srgbClr val="C00000"/>
                </a:solidFill>
                <a:latin typeface="Arial" panose="020B0604020202020204" pitchFamily="34" charset="0"/>
                <a:cs typeface="Arial" panose="020B0604020202020204" pitchFamily="34" charset="0"/>
              </a:rPr>
              <a:t>about water?</a:t>
            </a:r>
          </a:p>
          <a:p>
            <a:pPr marL="361950" indent="-344488">
              <a:buClr>
                <a:srgbClr val="C00000"/>
              </a:buClr>
              <a:buSzPct val="81000"/>
              <a:buFont typeface="Arial" panose="020B0604020202020204" pitchFamily="34" charset="0"/>
              <a:buChar char="►"/>
            </a:pPr>
            <a:r>
              <a:rPr lang="en-US" sz="2100" dirty="0">
                <a:solidFill>
                  <a:srgbClr val="000000"/>
                </a:solidFill>
                <a:latin typeface="Arial" panose="020B0604020202020204" pitchFamily="34" charset="0"/>
                <a:cs typeface="Arial" panose="020B0604020202020204" pitchFamily="34" charset="0"/>
              </a:rPr>
              <a:t>The scientists would die without water too. So where does the water </a:t>
            </a:r>
            <a:r>
              <a:rPr lang="en-US" sz="2100" dirty="0" smtClean="0">
                <a:solidFill>
                  <a:srgbClr val="000000"/>
                </a:solidFill>
                <a:latin typeface="Arial" panose="020B0604020202020204" pitchFamily="34" charset="0"/>
                <a:cs typeface="Arial" panose="020B0604020202020204" pitchFamily="34" charset="0"/>
              </a:rPr>
              <a:t>come from</a:t>
            </a:r>
            <a:r>
              <a:rPr lang="en-US" sz="2100" dirty="0">
                <a:solidFill>
                  <a:srgbClr val="000000"/>
                </a:solidFill>
                <a:latin typeface="Arial" panose="020B0604020202020204" pitchFamily="34" charset="0"/>
                <a:cs typeface="Arial" panose="020B0604020202020204" pitchFamily="34" charset="0"/>
              </a:rPr>
              <a:t>, to drink and for </a:t>
            </a:r>
            <a:r>
              <a:rPr lang="en-US" sz="2100" dirty="0" err="1">
                <a:solidFill>
                  <a:srgbClr val="000000"/>
                </a:solidFill>
                <a:latin typeface="Arial" panose="020B0604020202020204" pitchFamily="34" charset="0"/>
                <a:cs typeface="Arial" panose="020B0604020202020204" pitchFamily="34" charset="0"/>
              </a:rPr>
              <a:t>electrolyis</a:t>
            </a:r>
            <a:r>
              <a:rPr lang="en-US" sz="2100" dirty="0">
                <a:solidFill>
                  <a:srgbClr val="000000"/>
                </a:solidFill>
                <a:latin typeface="Arial" panose="020B0604020202020204" pitchFamily="34" charset="0"/>
                <a:cs typeface="Arial" panose="020B0604020202020204" pitchFamily="34" charset="0"/>
              </a:rPr>
              <a:t>? Mostly from their own bodies!</a:t>
            </a:r>
          </a:p>
          <a:p>
            <a:pPr marL="361950" indent="-344488">
              <a:buClr>
                <a:srgbClr val="C00000"/>
              </a:buClr>
              <a:buSzPct val="81000"/>
              <a:buFont typeface="Arial" panose="020B0604020202020204" pitchFamily="34" charset="0"/>
              <a:buChar char="►"/>
            </a:pPr>
            <a:r>
              <a:rPr lang="en-US" sz="2100" dirty="0">
                <a:solidFill>
                  <a:srgbClr val="000000"/>
                </a:solidFill>
                <a:latin typeface="Arial" panose="020B0604020202020204" pitchFamily="34" charset="0"/>
                <a:cs typeface="Arial" panose="020B0604020202020204" pitchFamily="34" charset="0"/>
              </a:rPr>
              <a:t>All urine is collected. So is the water </a:t>
            </a:r>
            <a:r>
              <a:rPr lang="en-US" sz="2100" dirty="0" err="1">
                <a:solidFill>
                  <a:srgbClr val="000000"/>
                </a:solidFill>
                <a:latin typeface="Arial" panose="020B0604020202020204" pitchFamily="34" charset="0"/>
                <a:cs typeface="Arial" panose="020B0604020202020204" pitchFamily="34" charset="0"/>
              </a:rPr>
              <a:t>vapour</a:t>
            </a:r>
            <a:r>
              <a:rPr lang="en-US" sz="2100" dirty="0">
                <a:solidFill>
                  <a:srgbClr val="000000"/>
                </a:solidFill>
                <a:latin typeface="Arial" panose="020B0604020202020204" pitchFamily="34" charset="0"/>
                <a:cs typeface="Arial" panose="020B0604020202020204" pitchFamily="34" charset="0"/>
              </a:rPr>
              <a:t> in the air (from the </a:t>
            </a:r>
            <a:r>
              <a:rPr lang="en-US" sz="2100" dirty="0" smtClean="0">
                <a:solidFill>
                  <a:srgbClr val="000000"/>
                </a:solidFill>
                <a:latin typeface="Arial" panose="020B0604020202020204" pitchFamily="34" charset="0"/>
                <a:cs typeface="Arial" panose="020B0604020202020204" pitchFamily="34" charset="0"/>
              </a:rPr>
              <a:t>scientists’ breath</a:t>
            </a:r>
            <a:r>
              <a:rPr lang="en-US" sz="2100" dirty="0">
                <a:solidFill>
                  <a:srgbClr val="000000"/>
                </a:solidFill>
                <a:latin typeface="Arial" panose="020B0604020202020204" pitchFamily="34" charset="0"/>
                <a:cs typeface="Arial" panose="020B0604020202020204" pitchFamily="34" charset="0"/>
              </a:rPr>
              <a:t>) and any waste water from washing. It is filtered through </a:t>
            </a:r>
            <a:r>
              <a:rPr lang="en-US" sz="2100" dirty="0" smtClean="0">
                <a:solidFill>
                  <a:srgbClr val="000000"/>
                </a:solidFill>
                <a:latin typeface="Arial" panose="020B0604020202020204" pitchFamily="34" charset="0"/>
                <a:cs typeface="Arial" panose="020B0604020202020204" pitchFamily="34" charset="0"/>
              </a:rPr>
              <a:t>many kinds </a:t>
            </a:r>
            <a:r>
              <a:rPr lang="en-US" sz="2100" dirty="0">
                <a:solidFill>
                  <a:srgbClr val="000000"/>
                </a:solidFill>
                <a:latin typeface="Arial" panose="020B0604020202020204" pitchFamily="34" charset="0"/>
                <a:cs typeface="Arial" panose="020B0604020202020204" pitchFamily="34" charset="0"/>
              </a:rPr>
              <a:t>of filter, to remove dissolved substances, and treated to kill bacteria.</a:t>
            </a:r>
          </a:p>
          <a:p>
            <a:pPr marL="361950" indent="-344488">
              <a:buClr>
                <a:srgbClr val="C00000"/>
              </a:buClr>
              <a:buSzPct val="81000"/>
              <a:buFont typeface="Arial" panose="020B0604020202020204" pitchFamily="34" charset="0"/>
              <a:buChar char="►"/>
            </a:pPr>
            <a:r>
              <a:rPr lang="en-US" sz="2100" dirty="0">
                <a:solidFill>
                  <a:srgbClr val="000000"/>
                </a:solidFill>
                <a:latin typeface="Arial" panose="020B0604020202020204" pitchFamily="34" charset="0"/>
                <a:cs typeface="Arial" panose="020B0604020202020204" pitchFamily="34" charset="0"/>
              </a:rPr>
              <a:t>In fact this water ends up much purer than our drinking water down </a:t>
            </a:r>
            <a:r>
              <a:rPr lang="en-US" sz="2100" dirty="0" smtClean="0">
                <a:solidFill>
                  <a:srgbClr val="000000"/>
                </a:solidFill>
                <a:latin typeface="Arial" panose="020B0604020202020204" pitchFamily="34" charset="0"/>
                <a:cs typeface="Arial" panose="020B0604020202020204" pitchFamily="34" charset="0"/>
              </a:rPr>
              <a:t>here on </a:t>
            </a:r>
            <a:r>
              <a:rPr lang="en-US" sz="2100" dirty="0">
                <a:solidFill>
                  <a:srgbClr val="000000"/>
                </a:solidFill>
                <a:latin typeface="Arial" panose="020B0604020202020204" pitchFamily="34" charset="0"/>
                <a:cs typeface="Arial" panose="020B0604020202020204" pitchFamily="34" charset="0"/>
              </a:rPr>
              <a:t>the Earth! As a back-up, some containers of water are stored on board.</a:t>
            </a:r>
          </a:p>
          <a:p>
            <a:pPr marL="361950" indent="-344488">
              <a:buClr>
                <a:srgbClr val="C00000"/>
              </a:buClr>
              <a:buSzPct val="81000"/>
              <a:buFont typeface="Arial" panose="020B0604020202020204" pitchFamily="34" charset="0"/>
              <a:buChar char="►"/>
            </a:pPr>
            <a:r>
              <a:rPr lang="en-US" sz="2100" dirty="0">
                <a:solidFill>
                  <a:srgbClr val="000000"/>
                </a:solidFill>
                <a:latin typeface="Arial" panose="020B0604020202020204" pitchFamily="34" charset="0"/>
                <a:cs typeface="Arial" panose="020B0604020202020204" pitchFamily="34" charset="0"/>
              </a:rPr>
              <a:t>Note that the scientists use very little water for washing, since it is </a:t>
            </a:r>
            <a:r>
              <a:rPr lang="en-US" sz="2100" dirty="0" smtClean="0">
                <a:solidFill>
                  <a:srgbClr val="000000"/>
                </a:solidFill>
                <a:latin typeface="Arial" panose="020B0604020202020204" pitchFamily="34" charset="0"/>
                <a:cs typeface="Arial" panose="020B0604020202020204" pitchFamily="34" charset="0"/>
              </a:rPr>
              <a:t>so precious</a:t>
            </a:r>
            <a:r>
              <a:rPr lang="en-US" sz="2100" dirty="0">
                <a:solidFill>
                  <a:srgbClr val="000000"/>
                </a:solidFill>
                <a:latin typeface="Arial" panose="020B0604020202020204" pitchFamily="34" charset="0"/>
                <a:cs typeface="Arial" panose="020B0604020202020204" pitchFamily="34" charset="0"/>
              </a:rPr>
              <a:t>. They usually have a wipe with a damp cloth.</a:t>
            </a:r>
            <a:endParaRPr lang="en-US" sz="2100" dirty="0" smtClean="0">
              <a:solidFill>
                <a:srgbClr val="000000"/>
              </a:solidFill>
              <a:latin typeface="Arial" panose="020B0604020202020204" pitchFamily="34" charset="0"/>
              <a:cs typeface="Arial" panose="020B0604020202020204" pitchFamily="34" charset="0"/>
            </a:endParaRPr>
          </a:p>
        </p:txBody>
      </p:sp>
      <p:sp>
        <p:nvSpPr>
          <p:cNvPr id="3" name="Rectangle 2"/>
          <p:cNvSpPr/>
          <p:nvPr/>
        </p:nvSpPr>
        <p:spPr>
          <a:xfrm>
            <a:off x="6156176" y="4083169"/>
            <a:ext cx="2736376" cy="353943"/>
          </a:xfrm>
          <a:prstGeom prst="rect">
            <a:avLst/>
          </a:prstGeom>
        </p:spPr>
        <p:txBody>
          <a:bodyPr wrap="square">
            <a:spAutoFit/>
          </a:bodyPr>
          <a:lstStyle/>
          <a:p>
            <a:pPr indent="276225">
              <a:buClr>
                <a:srgbClr val="C00000"/>
              </a:buClr>
              <a:buSzPct val="89000"/>
              <a:buFontTx/>
              <a:buChar char="▲"/>
            </a:pPr>
            <a:r>
              <a:rPr lang="en-US" sz="1700" dirty="0">
                <a:latin typeface="FrutigerLTStd-Light"/>
              </a:rPr>
              <a:t>Time to grab a snack?</a:t>
            </a:r>
            <a:endParaRPr lang="en-GB" sz="1700"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t="3536" r="15366" b="16632"/>
          <a:stretch/>
        </p:blipFill>
        <p:spPr>
          <a:xfrm>
            <a:off x="6156176" y="1126985"/>
            <a:ext cx="2736376" cy="2950087"/>
          </a:xfrm>
          <a:prstGeom prst="rect">
            <a:avLst/>
          </a:prstGeom>
        </p:spPr>
      </p:pic>
      <p:sp>
        <p:nvSpPr>
          <p:cNvPr id="11" name="Rectangle 10"/>
          <p:cNvSpPr/>
          <p:nvPr/>
        </p:nvSpPr>
        <p:spPr>
          <a:xfrm>
            <a:off x="6156176" y="4484146"/>
            <a:ext cx="2704795" cy="2185214"/>
          </a:xfrm>
          <a:prstGeom prst="rect">
            <a:avLst/>
          </a:prstGeom>
          <a:solidFill>
            <a:srgbClr val="AAE1FA"/>
          </a:solidFill>
          <a:ln w="57150">
            <a:solidFill>
              <a:srgbClr val="002060"/>
            </a:solidFill>
          </a:ln>
        </p:spPr>
        <p:txBody>
          <a:bodyPr wrap="square" anchor="ctr" anchorCtr="0">
            <a:spAutoFit/>
          </a:bodyPr>
          <a:lstStyle/>
          <a:p>
            <a:pPr>
              <a:buClr>
                <a:srgbClr val="C00000"/>
              </a:buClr>
              <a:tabLst>
                <a:tab pos="1795463" algn="l"/>
              </a:tabLst>
            </a:pPr>
            <a:r>
              <a:rPr lang="en-US" sz="1700" b="1" dirty="0" smtClean="0">
                <a:solidFill>
                  <a:srgbClr val="C00000"/>
                </a:solidFill>
                <a:latin typeface="Arial" panose="020B0604020202020204" pitchFamily="34" charset="0"/>
                <a:cs typeface="Arial" panose="020B0604020202020204" pitchFamily="34" charset="0"/>
              </a:rPr>
              <a:t>What </a:t>
            </a:r>
            <a:r>
              <a:rPr lang="en-US" sz="1700" b="1" dirty="0">
                <a:solidFill>
                  <a:srgbClr val="C00000"/>
                </a:solidFill>
                <a:latin typeface="Arial" panose="020B0604020202020204" pitchFamily="34" charset="0"/>
                <a:cs typeface="Arial" panose="020B0604020202020204" pitchFamily="34" charset="0"/>
              </a:rPr>
              <a:t>about sleep?</a:t>
            </a:r>
          </a:p>
          <a:p>
            <a:pPr marL="276225" indent="-276225">
              <a:buClr>
                <a:srgbClr val="C00000"/>
              </a:buClr>
              <a:buFont typeface="Wingdings" panose="05000000000000000000" pitchFamily="2" charset="2"/>
              <a:buChar char="§"/>
              <a:tabLst>
                <a:tab pos="1795463" algn="l"/>
              </a:tabLst>
            </a:pPr>
            <a:r>
              <a:rPr lang="en-US" sz="1700" dirty="0" smtClean="0">
                <a:solidFill>
                  <a:srgbClr val="000000"/>
                </a:solidFill>
                <a:latin typeface="Arial" panose="020B0604020202020204" pitchFamily="34" charset="0"/>
                <a:cs typeface="Arial" panose="020B0604020202020204" pitchFamily="34" charset="0"/>
              </a:rPr>
              <a:t>The </a:t>
            </a:r>
            <a:r>
              <a:rPr lang="en-US" sz="1700" dirty="0">
                <a:solidFill>
                  <a:srgbClr val="000000"/>
                </a:solidFill>
                <a:latin typeface="Arial" panose="020B0604020202020204" pitchFamily="34" charset="0"/>
                <a:cs typeface="Arial" panose="020B0604020202020204" pitchFamily="34" charset="0"/>
              </a:rPr>
              <a:t>scientists sleep in </a:t>
            </a:r>
            <a:r>
              <a:rPr lang="en-US" sz="1700" dirty="0" smtClean="0">
                <a:solidFill>
                  <a:srgbClr val="000000"/>
                </a:solidFill>
                <a:latin typeface="Arial" panose="020B0604020202020204" pitchFamily="34" charset="0"/>
                <a:cs typeface="Arial" panose="020B0604020202020204" pitchFamily="34" charset="0"/>
              </a:rPr>
              <a:t>sleeping bags </a:t>
            </a:r>
            <a:r>
              <a:rPr lang="en-US" sz="1700" dirty="0">
                <a:solidFill>
                  <a:srgbClr val="000000"/>
                </a:solidFill>
                <a:latin typeface="Arial" panose="020B0604020202020204" pitchFamily="34" charset="0"/>
                <a:cs typeface="Arial" panose="020B0604020202020204" pitchFamily="34" charset="0"/>
              </a:rPr>
              <a:t>– tied to a wall or seat </a:t>
            </a:r>
            <a:r>
              <a:rPr lang="en-US" sz="1700" dirty="0" smtClean="0">
                <a:solidFill>
                  <a:srgbClr val="000000"/>
                </a:solidFill>
                <a:latin typeface="Arial" panose="020B0604020202020204" pitchFamily="34" charset="0"/>
                <a:cs typeface="Arial" panose="020B0604020202020204" pitchFamily="34" charset="0"/>
              </a:rPr>
              <a:t>to stop </a:t>
            </a:r>
            <a:r>
              <a:rPr lang="en-US" sz="1700" dirty="0">
                <a:solidFill>
                  <a:srgbClr val="000000"/>
                </a:solidFill>
                <a:latin typeface="Arial" panose="020B0604020202020204" pitchFamily="34" charset="0"/>
                <a:cs typeface="Arial" panose="020B0604020202020204" pitchFamily="34" charset="0"/>
              </a:rPr>
              <a:t>them floating away.</a:t>
            </a:r>
          </a:p>
          <a:p>
            <a:pPr marL="276225" indent="-276225">
              <a:buClr>
                <a:srgbClr val="C00000"/>
              </a:buClr>
              <a:buFont typeface="Wingdings" panose="05000000000000000000" pitchFamily="2" charset="2"/>
              <a:buChar char="§"/>
              <a:tabLst>
                <a:tab pos="1795463" algn="l"/>
              </a:tabLst>
            </a:pPr>
            <a:r>
              <a:rPr lang="en-US" sz="1700" dirty="0" smtClean="0">
                <a:solidFill>
                  <a:srgbClr val="000000"/>
                </a:solidFill>
                <a:latin typeface="Arial" panose="020B0604020202020204" pitchFamily="34" charset="0"/>
                <a:cs typeface="Arial" panose="020B0604020202020204" pitchFamily="34" charset="0"/>
              </a:rPr>
              <a:t>They </a:t>
            </a:r>
            <a:r>
              <a:rPr lang="en-US" sz="1700" dirty="0">
                <a:solidFill>
                  <a:srgbClr val="000000"/>
                </a:solidFill>
                <a:latin typeface="Arial" panose="020B0604020202020204" pitchFamily="34" charset="0"/>
                <a:cs typeface="Arial" panose="020B0604020202020204" pitchFamily="34" charset="0"/>
              </a:rPr>
              <a:t>wear eye masks to keep </a:t>
            </a:r>
            <a:r>
              <a:rPr lang="en-US" sz="1700" dirty="0" smtClean="0">
                <a:solidFill>
                  <a:srgbClr val="000000"/>
                </a:solidFill>
                <a:latin typeface="Arial" panose="020B0604020202020204" pitchFamily="34" charset="0"/>
                <a:cs typeface="Arial" panose="020B0604020202020204" pitchFamily="34" charset="0"/>
              </a:rPr>
              <a:t>the sunlight </a:t>
            </a:r>
            <a:r>
              <a:rPr lang="en-US" sz="1700" dirty="0">
                <a:solidFill>
                  <a:srgbClr val="000000"/>
                </a:solidFill>
                <a:latin typeface="Arial" panose="020B0604020202020204" pitchFamily="34" charset="0"/>
                <a:cs typeface="Arial" panose="020B0604020202020204" pitchFamily="34" charset="0"/>
              </a:rPr>
              <a:t>out.</a:t>
            </a:r>
            <a:endParaRPr lang="en-GB" sz="1700" u="sng" baseline="30000"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2322701">
            <a:off x="8599258" y="4352039"/>
            <a:ext cx="442270" cy="422401"/>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50670812"/>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r>
              <a:rPr lang="en-GB" dirty="0" smtClean="0"/>
              <a:t>15 – Living in Space</a:t>
            </a:r>
            <a:endParaRPr lang="en-GB"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221</a:t>
            </a:r>
            <a:endParaRPr lang="en-GB" sz="960" b="1" dirty="0">
              <a:latin typeface="Arial" panose="020B0604020202020204" pitchFamily="34" charset="0"/>
              <a:cs typeface="Arial" panose="020B0604020202020204" pitchFamily="34" charset="0"/>
            </a:endParaRPr>
          </a:p>
        </p:txBody>
      </p:sp>
      <p:sp>
        <p:nvSpPr>
          <p:cNvPr id="15" name="Rectangle 14"/>
          <p:cNvSpPr/>
          <p:nvPr/>
        </p:nvSpPr>
        <p:spPr>
          <a:xfrm>
            <a:off x="179512" y="1124744"/>
            <a:ext cx="5976664" cy="5586145"/>
          </a:xfrm>
          <a:prstGeom prst="rect">
            <a:avLst/>
          </a:prstGeom>
        </p:spPr>
        <p:txBody>
          <a:bodyPr wrap="square">
            <a:spAutoFit/>
          </a:bodyPr>
          <a:lstStyle/>
          <a:p>
            <a:pPr marL="276225" indent="-258763">
              <a:buClr>
                <a:srgbClr val="C00000"/>
              </a:buClr>
              <a:buSzPct val="89000"/>
            </a:pPr>
            <a:r>
              <a:rPr lang="en-US" sz="2100" b="1" dirty="0" smtClean="0">
                <a:solidFill>
                  <a:srgbClr val="C00000"/>
                </a:solidFill>
                <a:latin typeface="Arial" panose="020B0604020202020204" pitchFamily="34" charset="0"/>
                <a:cs typeface="Arial" panose="020B0604020202020204" pitchFamily="34" charset="0"/>
              </a:rPr>
              <a:t>What </a:t>
            </a:r>
            <a:r>
              <a:rPr lang="en-US" sz="2100" b="1" dirty="0">
                <a:solidFill>
                  <a:srgbClr val="C00000"/>
                </a:solidFill>
                <a:latin typeface="Arial" panose="020B0604020202020204" pitchFamily="34" charset="0"/>
                <a:cs typeface="Arial" panose="020B0604020202020204" pitchFamily="34" charset="0"/>
              </a:rPr>
              <a:t>about water?</a:t>
            </a:r>
          </a:p>
          <a:p>
            <a:pPr marL="361950" indent="-344488">
              <a:buClr>
                <a:srgbClr val="C00000"/>
              </a:buClr>
              <a:buSzPct val="81000"/>
              <a:buFont typeface="Arial" panose="020B0604020202020204" pitchFamily="34" charset="0"/>
              <a:buChar char="►"/>
            </a:pPr>
            <a:r>
              <a:rPr lang="en-US" sz="2100" dirty="0">
                <a:solidFill>
                  <a:srgbClr val="000000"/>
                </a:solidFill>
                <a:latin typeface="Arial" panose="020B0604020202020204" pitchFamily="34" charset="0"/>
                <a:cs typeface="Arial" panose="020B0604020202020204" pitchFamily="34" charset="0"/>
              </a:rPr>
              <a:t>The scientists would die without water too. So where does the water </a:t>
            </a:r>
            <a:r>
              <a:rPr lang="en-US" sz="2100" dirty="0" smtClean="0">
                <a:solidFill>
                  <a:srgbClr val="000000"/>
                </a:solidFill>
                <a:latin typeface="Arial" panose="020B0604020202020204" pitchFamily="34" charset="0"/>
                <a:cs typeface="Arial" panose="020B0604020202020204" pitchFamily="34" charset="0"/>
              </a:rPr>
              <a:t>come from</a:t>
            </a:r>
            <a:r>
              <a:rPr lang="en-US" sz="2100" dirty="0">
                <a:solidFill>
                  <a:srgbClr val="000000"/>
                </a:solidFill>
                <a:latin typeface="Arial" panose="020B0604020202020204" pitchFamily="34" charset="0"/>
                <a:cs typeface="Arial" panose="020B0604020202020204" pitchFamily="34" charset="0"/>
              </a:rPr>
              <a:t>, to drink and for </a:t>
            </a:r>
            <a:r>
              <a:rPr lang="en-US" sz="2100" dirty="0" err="1">
                <a:solidFill>
                  <a:srgbClr val="000000"/>
                </a:solidFill>
                <a:latin typeface="Arial" panose="020B0604020202020204" pitchFamily="34" charset="0"/>
                <a:cs typeface="Arial" panose="020B0604020202020204" pitchFamily="34" charset="0"/>
              </a:rPr>
              <a:t>electrolyis</a:t>
            </a:r>
            <a:r>
              <a:rPr lang="en-US" sz="2100" dirty="0">
                <a:solidFill>
                  <a:srgbClr val="000000"/>
                </a:solidFill>
                <a:latin typeface="Arial" panose="020B0604020202020204" pitchFamily="34" charset="0"/>
                <a:cs typeface="Arial" panose="020B0604020202020204" pitchFamily="34" charset="0"/>
              </a:rPr>
              <a:t>? Mostly from their own bodies!</a:t>
            </a:r>
          </a:p>
          <a:p>
            <a:pPr marL="361950" indent="-344488">
              <a:buClr>
                <a:srgbClr val="C00000"/>
              </a:buClr>
              <a:buSzPct val="81000"/>
              <a:buFont typeface="Arial" panose="020B0604020202020204" pitchFamily="34" charset="0"/>
              <a:buChar char="►"/>
            </a:pPr>
            <a:r>
              <a:rPr lang="en-US" sz="2100" dirty="0">
                <a:solidFill>
                  <a:srgbClr val="000000"/>
                </a:solidFill>
                <a:latin typeface="Arial" panose="020B0604020202020204" pitchFamily="34" charset="0"/>
                <a:cs typeface="Arial" panose="020B0604020202020204" pitchFamily="34" charset="0"/>
              </a:rPr>
              <a:t>All urine is collected. So is the water </a:t>
            </a:r>
            <a:r>
              <a:rPr lang="en-US" sz="2100" dirty="0" err="1">
                <a:solidFill>
                  <a:srgbClr val="000000"/>
                </a:solidFill>
                <a:latin typeface="Arial" panose="020B0604020202020204" pitchFamily="34" charset="0"/>
                <a:cs typeface="Arial" panose="020B0604020202020204" pitchFamily="34" charset="0"/>
              </a:rPr>
              <a:t>vapour</a:t>
            </a:r>
            <a:r>
              <a:rPr lang="en-US" sz="2100" dirty="0">
                <a:solidFill>
                  <a:srgbClr val="000000"/>
                </a:solidFill>
                <a:latin typeface="Arial" panose="020B0604020202020204" pitchFamily="34" charset="0"/>
                <a:cs typeface="Arial" panose="020B0604020202020204" pitchFamily="34" charset="0"/>
              </a:rPr>
              <a:t> in the air (from the </a:t>
            </a:r>
            <a:r>
              <a:rPr lang="en-US" sz="2100" dirty="0" smtClean="0">
                <a:solidFill>
                  <a:srgbClr val="000000"/>
                </a:solidFill>
                <a:latin typeface="Arial" panose="020B0604020202020204" pitchFamily="34" charset="0"/>
                <a:cs typeface="Arial" panose="020B0604020202020204" pitchFamily="34" charset="0"/>
              </a:rPr>
              <a:t>scientists’ breath</a:t>
            </a:r>
            <a:r>
              <a:rPr lang="en-US" sz="2100" dirty="0">
                <a:solidFill>
                  <a:srgbClr val="000000"/>
                </a:solidFill>
                <a:latin typeface="Arial" panose="020B0604020202020204" pitchFamily="34" charset="0"/>
                <a:cs typeface="Arial" panose="020B0604020202020204" pitchFamily="34" charset="0"/>
              </a:rPr>
              <a:t>) and any waste water from washing. It is filtered through </a:t>
            </a:r>
            <a:r>
              <a:rPr lang="en-US" sz="2100" dirty="0" smtClean="0">
                <a:solidFill>
                  <a:srgbClr val="000000"/>
                </a:solidFill>
                <a:latin typeface="Arial" panose="020B0604020202020204" pitchFamily="34" charset="0"/>
                <a:cs typeface="Arial" panose="020B0604020202020204" pitchFamily="34" charset="0"/>
              </a:rPr>
              <a:t>many kinds </a:t>
            </a:r>
            <a:r>
              <a:rPr lang="en-US" sz="2100" dirty="0">
                <a:solidFill>
                  <a:srgbClr val="000000"/>
                </a:solidFill>
                <a:latin typeface="Arial" panose="020B0604020202020204" pitchFamily="34" charset="0"/>
                <a:cs typeface="Arial" panose="020B0604020202020204" pitchFamily="34" charset="0"/>
              </a:rPr>
              <a:t>of filter, to remove dissolved substances, and treated to kill bacteria.</a:t>
            </a:r>
          </a:p>
          <a:p>
            <a:pPr marL="361950" indent="-344488">
              <a:buClr>
                <a:srgbClr val="C00000"/>
              </a:buClr>
              <a:buSzPct val="81000"/>
              <a:buFont typeface="Arial" panose="020B0604020202020204" pitchFamily="34" charset="0"/>
              <a:buChar char="►"/>
            </a:pPr>
            <a:r>
              <a:rPr lang="en-US" sz="2100" dirty="0">
                <a:solidFill>
                  <a:srgbClr val="000000"/>
                </a:solidFill>
                <a:latin typeface="Arial" panose="020B0604020202020204" pitchFamily="34" charset="0"/>
                <a:cs typeface="Arial" panose="020B0604020202020204" pitchFamily="34" charset="0"/>
              </a:rPr>
              <a:t>In fact this water ends up much purer than our drinking water down </a:t>
            </a:r>
            <a:r>
              <a:rPr lang="en-US" sz="2100" dirty="0" smtClean="0">
                <a:solidFill>
                  <a:srgbClr val="000000"/>
                </a:solidFill>
                <a:latin typeface="Arial" panose="020B0604020202020204" pitchFamily="34" charset="0"/>
                <a:cs typeface="Arial" panose="020B0604020202020204" pitchFamily="34" charset="0"/>
              </a:rPr>
              <a:t>here on </a:t>
            </a:r>
            <a:r>
              <a:rPr lang="en-US" sz="2100" dirty="0">
                <a:solidFill>
                  <a:srgbClr val="000000"/>
                </a:solidFill>
                <a:latin typeface="Arial" panose="020B0604020202020204" pitchFamily="34" charset="0"/>
                <a:cs typeface="Arial" panose="020B0604020202020204" pitchFamily="34" charset="0"/>
              </a:rPr>
              <a:t>the Earth! As a back-up, some containers of water are stored on board.</a:t>
            </a:r>
          </a:p>
          <a:p>
            <a:pPr marL="361950" indent="-344488">
              <a:buClr>
                <a:srgbClr val="C00000"/>
              </a:buClr>
              <a:buSzPct val="81000"/>
              <a:buFont typeface="Arial" panose="020B0604020202020204" pitchFamily="34" charset="0"/>
              <a:buChar char="►"/>
            </a:pPr>
            <a:r>
              <a:rPr lang="en-US" sz="2100" dirty="0">
                <a:solidFill>
                  <a:srgbClr val="000000"/>
                </a:solidFill>
                <a:latin typeface="Arial" panose="020B0604020202020204" pitchFamily="34" charset="0"/>
                <a:cs typeface="Arial" panose="020B0604020202020204" pitchFamily="34" charset="0"/>
              </a:rPr>
              <a:t>Note that the scientists use very little water for washing, since it is </a:t>
            </a:r>
            <a:r>
              <a:rPr lang="en-US" sz="2100" dirty="0" smtClean="0">
                <a:solidFill>
                  <a:srgbClr val="000000"/>
                </a:solidFill>
                <a:latin typeface="Arial" panose="020B0604020202020204" pitchFamily="34" charset="0"/>
                <a:cs typeface="Arial" panose="020B0604020202020204" pitchFamily="34" charset="0"/>
              </a:rPr>
              <a:t>so precious</a:t>
            </a:r>
            <a:r>
              <a:rPr lang="en-US" sz="2100" dirty="0">
                <a:solidFill>
                  <a:srgbClr val="000000"/>
                </a:solidFill>
                <a:latin typeface="Arial" panose="020B0604020202020204" pitchFamily="34" charset="0"/>
                <a:cs typeface="Arial" panose="020B0604020202020204" pitchFamily="34" charset="0"/>
              </a:rPr>
              <a:t>. They usually have a wipe with a damp cloth.</a:t>
            </a:r>
            <a:endParaRPr lang="en-US" sz="2100" dirty="0" smtClean="0">
              <a:solidFill>
                <a:srgbClr val="000000"/>
              </a:solidFill>
              <a:latin typeface="Arial" panose="020B0604020202020204" pitchFamily="34" charset="0"/>
              <a:cs typeface="Arial" panose="020B0604020202020204" pitchFamily="34" charset="0"/>
            </a:endParaRPr>
          </a:p>
        </p:txBody>
      </p:sp>
      <p:sp>
        <p:nvSpPr>
          <p:cNvPr id="3" name="Rectangle 2"/>
          <p:cNvSpPr/>
          <p:nvPr/>
        </p:nvSpPr>
        <p:spPr>
          <a:xfrm>
            <a:off x="6156176" y="4083169"/>
            <a:ext cx="2736376" cy="353943"/>
          </a:xfrm>
          <a:prstGeom prst="rect">
            <a:avLst/>
          </a:prstGeom>
        </p:spPr>
        <p:txBody>
          <a:bodyPr wrap="square">
            <a:spAutoFit/>
          </a:bodyPr>
          <a:lstStyle/>
          <a:p>
            <a:pPr indent="276225">
              <a:buClr>
                <a:srgbClr val="C00000"/>
              </a:buClr>
              <a:buSzPct val="89000"/>
              <a:buFontTx/>
              <a:buChar char="▲"/>
            </a:pPr>
            <a:r>
              <a:rPr lang="en-US" sz="1700" dirty="0">
                <a:latin typeface="FrutigerLTStd-Light"/>
              </a:rPr>
              <a:t>Time to grab a snack?</a:t>
            </a:r>
            <a:endParaRPr lang="en-GB" sz="1700"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t="3536" r="15366" b="16632"/>
          <a:stretch/>
        </p:blipFill>
        <p:spPr>
          <a:xfrm>
            <a:off x="6156176" y="1126985"/>
            <a:ext cx="2736376" cy="2950087"/>
          </a:xfrm>
          <a:prstGeom prst="rect">
            <a:avLst/>
          </a:prstGeom>
        </p:spPr>
      </p:pic>
      <p:sp>
        <p:nvSpPr>
          <p:cNvPr id="11" name="Rectangle 10"/>
          <p:cNvSpPr/>
          <p:nvPr/>
        </p:nvSpPr>
        <p:spPr>
          <a:xfrm>
            <a:off x="6156176" y="4484146"/>
            <a:ext cx="2704795" cy="2185214"/>
          </a:xfrm>
          <a:prstGeom prst="rect">
            <a:avLst/>
          </a:prstGeom>
          <a:solidFill>
            <a:srgbClr val="AAE1FA"/>
          </a:solidFill>
          <a:ln w="57150">
            <a:solidFill>
              <a:srgbClr val="002060"/>
            </a:solidFill>
          </a:ln>
        </p:spPr>
        <p:txBody>
          <a:bodyPr wrap="square" anchor="ctr" anchorCtr="0">
            <a:spAutoFit/>
          </a:bodyPr>
          <a:lstStyle/>
          <a:p>
            <a:pPr>
              <a:buClr>
                <a:srgbClr val="C00000"/>
              </a:buClr>
              <a:tabLst>
                <a:tab pos="1795463" algn="l"/>
              </a:tabLst>
            </a:pPr>
            <a:r>
              <a:rPr lang="en-US" sz="1700" b="1" dirty="0" smtClean="0">
                <a:solidFill>
                  <a:srgbClr val="C00000"/>
                </a:solidFill>
                <a:latin typeface="Arial" panose="020B0604020202020204" pitchFamily="34" charset="0"/>
                <a:cs typeface="Arial" panose="020B0604020202020204" pitchFamily="34" charset="0"/>
              </a:rPr>
              <a:t>What </a:t>
            </a:r>
            <a:r>
              <a:rPr lang="en-US" sz="1700" b="1" dirty="0">
                <a:solidFill>
                  <a:srgbClr val="C00000"/>
                </a:solidFill>
                <a:latin typeface="Arial" panose="020B0604020202020204" pitchFamily="34" charset="0"/>
                <a:cs typeface="Arial" panose="020B0604020202020204" pitchFamily="34" charset="0"/>
              </a:rPr>
              <a:t>about sleep?</a:t>
            </a:r>
          </a:p>
          <a:p>
            <a:pPr marL="276225" indent="-276225">
              <a:buClr>
                <a:srgbClr val="C00000"/>
              </a:buClr>
              <a:buFont typeface="Wingdings" panose="05000000000000000000" pitchFamily="2" charset="2"/>
              <a:buChar char="§"/>
              <a:tabLst>
                <a:tab pos="1795463" algn="l"/>
              </a:tabLst>
            </a:pPr>
            <a:r>
              <a:rPr lang="en-US" sz="1700" dirty="0" smtClean="0">
                <a:solidFill>
                  <a:srgbClr val="000000"/>
                </a:solidFill>
                <a:latin typeface="Arial" panose="020B0604020202020204" pitchFamily="34" charset="0"/>
                <a:cs typeface="Arial" panose="020B0604020202020204" pitchFamily="34" charset="0"/>
              </a:rPr>
              <a:t>The </a:t>
            </a:r>
            <a:r>
              <a:rPr lang="en-US" sz="1700" dirty="0">
                <a:solidFill>
                  <a:srgbClr val="000000"/>
                </a:solidFill>
                <a:latin typeface="Arial" panose="020B0604020202020204" pitchFamily="34" charset="0"/>
                <a:cs typeface="Arial" panose="020B0604020202020204" pitchFamily="34" charset="0"/>
              </a:rPr>
              <a:t>scientists sleep in </a:t>
            </a:r>
            <a:r>
              <a:rPr lang="en-US" sz="1700" dirty="0" smtClean="0">
                <a:solidFill>
                  <a:srgbClr val="000000"/>
                </a:solidFill>
                <a:latin typeface="Arial" panose="020B0604020202020204" pitchFamily="34" charset="0"/>
                <a:cs typeface="Arial" panose="020B0604020202020204" pitchFamily="34" charset="0"/>
              </a:rPr>
              <a:t>sleeping bags </a:t>
            </a:r>
            <a:r>
              <a:rPr lang="en-US" sz="1700" dirty="0">
                <a:solidFill>
                  <a:srgbClr val="000000"/>
                </a:solidFill>
                <a:latin typeface="Arial" panose="020B0604020202020204" pitchFamily="34" charset="0"/>
                <a:cs typeface="Arial" panose="020B0604020202020204" pitchFamily="34" charset="0"/>
              </a:rPr>
              <a:t>– tied to a wall or seat </a:t>
            </a:r>
            <a:r>
              <a:rPr lang="en-US" sz="1700" dirty="0" smtClean="0">
                <a:solidFill>
                  <a:srgbClr val="000000"/>
                </a:solidFill>
                <a:latin typeface="Arial" panose="020B0604020202020204" pitchFamily="34" charset="0"/>
                <a:cs typeface="Arial" panose="020B0604020202020204" pitchFamily="34" charset="0"/>
              </a:rPr>
              <a:t>to stop </a:t>
            </a:r>
            <a:r>
              <a:rPr lang="en-US" sz="1700" dirty="0">
                <a:solidFill>
                  <a:srgbClr val="000000"/>
                </a:solidFill>
                <a:latin typeface="Arial" panose="020B0604020202020204" pitchFamily="34" charset="0"/>
                <a:cs typeface="Arial" panose="020B0604020202020204" pitchFamily="34" charset="0"/>
              </a:rPr>
              <a:t>them floating away.</a:t>
            </a:r>
          </a:p>
          <a:p>
            <a:pPr marL="276225" indent="-276225">
              <a:buClr>
                <a:srgbClr val="C00000"/>
              </a:buClr>
              <a:buFont typeface="Wingdings" panose="05000000000000000000" pitchFamily="2" charset="2"/>
              <a:buChar char="§"/>
              <a:tabLst>
                <a:tab pos="1795463" algn="l"/>
              </a:tabLst>
            </a:pPr>
            <a:r>
              <a:rPr lang="en-US" sz="1700" dirty="0" smtClean="0">
                <a:solidFill>
                  <a:srgbClr val="000000"/>
                </a:solidFill>
                <a:latin typeface="Arial" panose="020B0604020202020204" pitchFamily="34" charset="0"/>
                <a:cs typeface="Arial" panose="020B0604020202020204" pitchFamily="34" charset="0"/>
              </a:rPr>
              <a:t>They </a:t>
            </a:r>
            <a:r>
              <a:rPr lang="en-US" sz="1700" dirty="0">
                <a:solidFill>
                  <a:srgbClr val="000000"/>
                </a:solidFill>
                <a:latin typeface="Arial" panose="020B0604020202020204" pitchFamily="34" charset="0"/>
                <a:cs typeface="Arial" panose="020B0604020202020204" pitchFamily="34" charset="0"/>
              </a:rPr>
              <a:t>wear eye masks to keep </a:t>
            </a:r>
            <a:r>
              <a:rPr lang="en-US" sz="1700" dirty="0" smtClean="0">
                <a:solidFill>
                  <a:srgbClr val="000000"/>
                </a:solidFill>
                <a:latin typeface="Arial" panose="020B0604020202020204" pitchFamily="34" charset="0"/>
                <a:cs typeface="Arial" panose="020B0604020202020204" pitchFamily="34" charset="0"/>
              </a:rPr>
              <a:t>the sunlight </a:t>
            </a:r>
            <a:r>
              <a:rPr lang="en-US" sz="1700" dirty="0">
                <a:solidFill>
                  <a:srgbClr val="000000"/>
                </a:solidFill>
                <a:latin typeface="Arial" panose="020B0604020202020204" pitchFamily="34" charset="0"/>
                <a:cs typeface="Arial" panose="020B0604020202020204" pitchFamily="34" charset="0"/>
              </a:rPr>
              <a:t>out.</a:t>
            </a:r>
            <a:endParaRPr lang="en-GB" sz="1700" u="sng" baseline="30000"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2322701">
            <a:off x="8599258" y="4352039"/>
            <a:ext cx="442270" cy="422401"/>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2093476"/>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r>
              <a:rPr lang="en-GB" dirty="0" smtClean="0"/>
              <a:t>15 – Living in Space</a:t>
            </a:r>
            <a:endParaRPr lang="en-GB"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221</a:t>
            </a:r>
            <a:endParaRPr lang="en-GB" sz="960" b="1" dirty="0">
              <a:latin typeface="Arial" panose="020B0604020202020204" pitchFamily="34" charset="0"/>
              <a:cs typeface="Arial" panose="020B0604020202020204" pitchFamily="34" charset="0"/>
            </a:endParaRPr>
          </a:p>
        </p:txBody>
      </p:sp>
      <p:sp>
        <p:nvSpPr>
          <p:cNvPr id="15" name="Rectangle 14"/>
          <p:cNvSpPr/>
          <p:nvPr/>
        </p:nvSpPr>
        <p:spPr>
          <a:xfrm>
            <a:off x="179512" y="1124744"/>
            <a:ext cx="5976664" cy="5470728"/>
          </a:xfrm>
          <a:prstGeom prst="rect">
            <a:avLst/>
          </a:prstGeom>
        </p:spPr>
        <p:txBody>
          <a:bodyPr wrap="square">
            <a:spAutoFit/>
          </a:bodyPr>
          <a:lstStyle/>
          <a:p>
            <a:pPr marL="17462">
              <a:buClr>
                <a:srgbClr val="C00000"/>
              </a:buClr>
              <a:buSzPct val="81000"/>
            </a:pPr>
            <a:r>
              <a:rPr lang="en-US" sz="2340" b="1" dirty="0" smtClean="0">
                <a:solidFill>
                  <a:srgbClr val="C00000"/>
                </a:solidFill>
                <a:latin typeface="Arial" panose="020B0604020202020204" pitchFamily="34" charset="0"/>
                <a:cs typeface="Arial" panose="020B0604020202020204" pitchFamily="34" charset="0"/>
              </a:rPr>
              <a:t>Keeping </a:t>
            </a:r>
            <a:r>
              <a:rPr lang="en-US" sz="2340" b="1" dirty="0">
                <a:solidFill>
                  <a:srgbClr val="C00000"/>
                </a:solidFill>
                <a:latin typeface="Arial" panose="020B0604020202020204" pitchFamily="34" charset="0"/>
                <a:cs typeface="Arial" panose="020B0604020202020204" pitchFamily="34" charset="0"/>
              </a:rPr>
              <a:t>the lights on</a:t>
            </a:r>
          </a:p>
          <a:p>
            <a:pPr marL="361950" indent="-344488">
              <a:buClr>
                <a:srgbClr val="C00000"/>
              </a:buClr>
              <a:buSzPct val="81000"/>
              <a:buFont typeface="Arial" panose="020B0604020202020204" pitchFamily="34" charset="0"/>
              <a:buChar char="►"/>
            </a:pPr>
            <a:r>
              <a:rPr lang="en-US" sz="2340" dirty="0">
                <a:solidFill>
                  <a:srgbClr val="000000"/>
                </a:solidFill>
                <a:latin typeface="Arial" panose="020B0604020202020204" pitchFamily="34" charset="0"/>
                <a:cs typeface="Arial" panose="020B0604020202020204" pitchFamily="34" charset="0"/>
              </a:rPr>
              <a:t>The other essential is electricity. Easy! Solar panels on the ‘wings’ of </a:t>
            </a:r>
            <a:r>
              <a:rPr lang="en-US" sz="2340" dirty="0" smtClean="0">
                <a:solidFill>
                  <a:srgbClr val="000000"/>
                </a:solidFill>
                <a:latin typeface="Arial" panose="020B0604020202020204" pitchFamily="34" charset="0"/>
                <a:cs typeface="Arial" panose="020B0604020202020204" pitchFamily="34" charset="0"/>
              </a:rPr>
              <a:t>the space </a:t>
            </a:r>
            <a:r>
              <a:rPr lang="en-US" sz="2340" dirty="0">
                <a:solidFill>
                  <a:srgbClr val="000000"/>
                </a:solidFill>
                <a:latin typeface="Arial" panose="020B0604020202020204" pitchFamily="34" charset="0"/>
                <a:cs typeface="Arial" panose="020B0604020202020204" pitchFamily="34" charset="0"/>
              </a:rPr>
              <a:t>station convert sunlight to electricity. Some of this is used to </a:t>
            </a:r>
            <a:r>
              <a:rPr lang="en-US" sz="2340" dirty="0" smtClean="0">
                <a:solidFill>
                  <a:srgbClr val="000000"/>
                </a:solidFill>
                <a:latin typeface="Arial" panose="020B0604020202020204" pitchFamily="34" charset="0"/>
                <a:cs typeface="Arial" panose="020B0604020202020204" pitchFamily="34" charset="0"/>
              </a:rPr>
              <a:t>charge batteries</a:t>
            </a:r>
            <a:r>
              <a:rPr lang="en-US" sz="2340" dirty="0">
                <a:solidFill>
                  <a:srgbClr val="000000"/>
                </a:solidFill>
                <a:latin typeface="Arial" panose="020B0604020202020204" pitchFamily="34" charset="0"/>
                <a:cs typeface="Arial" panose="020B0604020202020204" pitchFamily="34" charset="0"/>
              </a:rPr>
              <a:t>, for the hours when the sun is hidden. </a:t>
            </a:r>
            <a:r>
              <a:rPr lang="en-US" sz="2340" dirty="0" smtClean="0">
                <a:solidFill>
                  <a:srgbClr val="000000"/>
                </a:solidFill>
                <a:latin typeface="Arial" panose="020B0604020202020204" pitchFamily="34" charset="0"/>
                <a:cs typeface="Arial" panose="020B0604020202020204" pitchFamily="34" charset="0"/>
              </a:rPr>
              <a:t/>
            </a:r>
            <a:br>
              <a:rPr lang="en-US" sz="2340" dirty="0" smtClean="0">
                <a:solidFill>
                  <a:srgbClr val="000000"/>
                </a:solidFill>
                <a:latin typeface="Arial" panose="020B0604020202020204" pitchFamily="34" charset="0"/>
                <a:cs typeface="Arial" panose="020B0604020202020204" pitchFamily="34" charset="0"/>
              </a:rPr>
            </a:br>
            <a:r>
              <a:rPr lang="en-US" sz="2340" dirty="0" smtClean="0">
                <a:solidFill>
                  <a:srgbClr val="000000"/>
                </a:solidFill>
                <a:latin typeface="Arial" panose="020B0604020202020204" pitchFamily="34" charset="0"/>
                <a:cs typeface="Arial" panose="020B0604020202020204" pitchFamily="34" charset="0"/>
              </a:rPr>
              <a:t>(</a:t>
            </a:r>
            <a:r>
              <a:rPr lang="en-US" sz="2340" dirty="0">
                <a:solidFill>
                  <a:srgbClr val="000000"/>
                </a:solidFill>
                <a:latin typeface="Arial" panose="020B0604020202020204" pitchFamily="34" charset="0"/>
                <a:cs typeface="Arial" panose="020B0604020202020204" pitchFamily="34" charset="0"/>
              </a:rPr>
              <a:t>The space station </a:t>
            </a:r>
            <a:r>
              <a:rPr lang="en-US" sz="2340" dirty="0" smtClean="0">
                <a:solidFill>
                  <a:srgbClr val="000000"/>
                </a:solidFill>
                <a:latin typeface="Arial" panose="020B0604020202020204" pitchFamily="34" charset="0"/>
                <a:cs typeface="Arial" panose="020B0604020202020204" pitchFamily="34" charset="0"/>
              </a:rPr>
              <a:t>orbits the </a:t>
            </a:r>
            <a:r>
              <a:rPr lang="en-US" sz="2340" dirty="0">
                <a:solidFill>
                  <a:srgbClr val="000000"/>
                </a:solidFill>
                <a:latin typeface="Arial" panose="020B0604020202020204" pitchFamily="34" charset="0"/>
                <a:cs typeface="Arial" panose="020B0604020202020204" pitchFamily="34" charset="0"/>
              </a:rPr>
              <a:t>Earth once every 90 minutes, so the scientists enjoy 16 sunrises </a:t>
            </a:r>
            <a:r>
              <a:rPr lang="en-US" sz="2340" dirty="0" smtClean="0">
                <a:solidFill>
                  <a:srgbClr val="000000"/>
                </a:solidFill>
                <a:latin typeface="Arial" panose="020B0604020202020204" pitchFamily="34" charset="0"/>
                <a:cs typeface="Arial" panose="020B0604020202020204" pitchFamily="34" charset="0"/>
              </a:rPr>
              <a:t>and sunsets </a:t>
            </a:r>
            <a:r>
              <a:rPr lang="en-US" sz="2340" dirty="0">
                <a:solidFill>
                  <a:srgbClr val="000000"/>
                </a:solidFill>
                <a:latin typeface="Arial" panose="020B0604020202020204" pitchFamily="34" charset="0"/>
                <a:cs typeface="Arial" panose="020B0604020202020204" pitchFamily="34" charset="0"/>
              </a:rPr>
              <a:t>each day!)</a:t>
            </a:r>
          </a:p>
          <a:p>
            <a:pPr marL="361950" indent="-344488">
              <a:buClr>
                <a:srgbClr val="C00000"/>
              </a:buClr>
              <a:buSzPct val="81000"/>
              <a:buFont typeface="Arial" panose="020B0604020202020204" pitchFamily="34" charset="0"/>
              <a:buChar char="►"/>
            </a:pPr>
            <a:r>
              <a:rPr lang="en-US" sz="2340" dirty="0">
                <a:solidFill>
                  <a:srgbClr val="000000"/>
                </a:solidFill>
                <a:latin typeface="Arial" panose="020B0604020202020204" pitchFamily="34" charset="0"/>
                <a:cs typeface="Arial" panose="020B0604020202020204" pitchFamily="34" charset="0"/>
              </a:rPr>
              <a:t>The electricity is used for electrolysis, and lighting, and laptops, and </a:t>
            </a:r>
            <a:r>
              <a:rPr lang="en-US" sz="2340" dirty="0" smtClean="0">
                <a:solidFill>
                  <a:srgbClr val="000000"/>
                </a:solidFill>
                <a:latin typeface="Arial" panose="020B0604020202020204" pitchFamily="34" charset="0"/>
                <a:cs typeface="Arial" panose="020B0604020202020204" pitchFamily="34" charset="0"/>
              </a:rPr>
              <a:t>music players</a:t>
            </a:r>
            <a:r>
              <a:rPr lang="en-US" sz="2340" dirty="0">
                <a:solidFill>
                  <a:srgbClr val="000000"/>
                </a:solidFill>
                <a:latin typeface="Arial" panose="020B0604020202020204" pitchFamily="34" charset="0"/>
                <a:cs typeface="Arial" panose="020B0604020202020204" pitchFamily="34" charset="0"/>
              </a:rPr>
              <a:t>. Cooking does not take much. The food is mostly dried </a:t>
            </a:r>
            <a:r>
              <a:rPr lang="en-US" sz="2340" dirty="0" smtClean="0">
                <a:solidFill>
                  <a:srgbClr val="000000"/>
                </a:solidFill>
                <a:latin typeface="Arial" panose="020B0604020202020204" pitchFamily="34" charset="0"/>
                <a:cs typeface="Arial" panose="020B0604020202020204" pitchFamily="34" charset="0"/>
              </a:rPr>
              <a:t>ready-made meals</a:t>
            </a:r>
            <a:r>
              <a:rPr lang="en-US" sz="2340" dirty="0">
                <a:solidFill>
                  <a:srgbClr val="000000"/>
                </a:solidFill>
                <a:latin typeface="Arial" panose="020B0604020202020204" pitchFamily="34" charset="0"/>
                <a:cs typeface="Arial" panose="020B0604020202020204" pitchFamily="34" charset="0"/>
              </a:rPr>
              <a:t>, sent up from the Earth. Add water, and warm in the oven!</a:t>
            </a:r>
            <a:endParaRPr lang="en-US" sz="2340" dirty="0" smtClean="0">
              <a:solidFill>
                <a:srgbClr val="000000"/>
              </a:solidFill>
              <a:latin typeface="Arial" panose="020B0604020202020204" pitchFamily="34" charset="0"/>
              <a:cs typeface="Arial" panose="020B0604020202020204" pitchFamily="34" charset="0"/>
            </a:endParaRPr>
          </a:p>
        </p:txBody>
      </p:sp>
      <p:sp>
        <p:nvSpPr>
          <p:cNvPr id="11" name="Rectangle 10"/>
          <p:cNvSpPr/>
          <p:nvPr/>
        </p:nvSpPr>
        <p:spPr>
          <a:xfrm>
            <a:off x="6156176" y="1124744"/>
            <a:ext cx="2704795" cy="4708981"/>
          </a:xfrm>
          <a:prstGeom prst="rect">
            <a:avLst/>
          </a:prstGeom>
          <a:solidFill>
            <a:srgbClr val="AAE1FA"/>
          </a:solidFill>
          <a:ln w="57150">
            <a:solidFill>
              <a:srgbClr val="002060"/>
            </a:solidFill>
          </a:ln>
        </p:spPr>
        <p:txBody>
          <a:bodyPr wrap="square" anchor="ctr" anchorCtr="0">
            <a:spAutoFit/>
          </a:bodyPr>
          <a:lstStyle/>
          <a:p>
            <a:pPr>
              <a:buClr>
                <a:srgbClr val="C00000"/>
              </a:buClr>
              <a:tabLst>
                <a:tab pos="1795463" algn="l"/>
              </a:tabLst>
            </a:pPr>
            <a:r>
              <a:rPr lang="en-US" sz="2000" b="1" dirty="0" smtClean="0">
                <a:solidFill>
                  <a:srgbClr val="C00000"/>
                </a:solidFill>
                <a:latin typeface="Arial" panose="020B0604020202020204" pitchFamily="34" charset="0"/>
                <a:cs typeface="Arial" panose="020B0604020202020204" pitchFamily="34" charset="0"/>
              </a:rPr>
              <a:t>Who </a:t>
            </a:r>
            <a:r>
              <a:rPr lang="en-US" sz="2000" b="1" dirty="0">
                <a:solidFill>
                  <a:srgbClr val="C00000"/>
                </a:solidFill>
                <a:latin typeface="Arial" panose="020B0604020202020204" pitchFamily="34" charset="0"/>
                <a:cs typeface="Arial" panose="020B0604020202020204" pitchFamily="34" charset="0"/>
              </a:rPr>
              <a:t>owns the ISS?</a:t>
            </a:r>
          </a:p>
          <a:p>
            <a:pPr marL="276225" indent="-276225">
              <a:buClr>
                <a:srgbClr val="C00000"/>
              </a:buClr>
              <a:buFont typeface="Wingdings" panose="05000000000000000000" pitchFamily="2" charset="2"/>
              <a:buChar char="§"/>
              <a:tabLst>
                <a:tab pos="1795463" algn="l"/>
              </a:tabLst>
            </a:pPr>
            <a:r>
              <a:rPr lang="en-US" sz="2000" dirty="0" smtClean="0">
                <a:solidFill>
                  <a:srgbClr val="000000"/>
                </a:solidFill>
                <a:latin typeface="Arial" panose="020B0604020202020204" pitchFamily="34" charset="0"/>
                <a:cs typeface="Arial" panose="020B0604020202020204" pitchFamily="34" charset="0"/>
              </a:rPr>
              <a:t>The </a:t>
            </a:r>
            <a:r>
              <a:rPr lang="en-US" sz="2000" dirty="0">
                <a:solidFill>
                  <a:srgbClr val="000000"/>
                </a:solidFill>
                <a:latin typeface="Arial" panose="020B0604020202020204" pitchFamily="34" charset="0"/>
                <a:cs typeface="Arial" panose="020B0604020202020204" pitchFamily="34" charset="0"/>
              </a:rPr>
              <a:t>ISS is jointly owned by the space agencies of the USA, Russia, Japan, </a:t>
            </a:r>
            <a:r>
              <a:rPr lang="en-US" sz="2000" dirty="0" smtClean="0">
                <a:solidFill>
                  <a:srgbClr val="000000"/>
                </a:solidFill>
                <a:latin typeface="Arial" panose="020B0604020202020204" pitchFamily="34" charset="0"/>
                <a:cs typeface="Arial" panose="020B0604020202020204" pitchFamily="34" charset="0"/>
              </a:rPr>
              <a:t>and Canada</a:t>
            </a:r>
            <a:r>
              <a:rPr lang="en-US" sz="2000" dirty="0">
                <a:solidFill>
                  <a:srgbClr val="000000"/>
                </a:solidFill>
                <a:latin typeface="Arial" panose="020B0604020202020204" pitchFamily="34" charset="0"/>
                <a:cs typeface="Arial" panose="020B0604020202020204" pitchFamily="34" charset="0"/>
              </a:rPr>
              <a:t>, and the European Space Agency. They all send scientists to it.</a:t>
            </a:r>
          </a:p>
          <a:p>
            <a:pPr marL="276225" indent="-276225">
              <a:buClr>
                <a:srgbClr val="C00000"/>
              </a:buClr>
              <a:buFont typeface="Wingdings" panose="05000000000000000000" pitchFamily="2" charset="2"/>
              <a:buChar char="§"/>
              <a:tabLst>
                <a:tab pos="1795463" algn="l"/>
              </a:tabLst>
            </a:pPr>
            <a:r>
              <a:rPr lang="en-US" sz="2000" dirty="0" smtClean="0">
                <a:solidFill>
                  <a:srgbClr val="000000"/>
                </a:solidFill>
                <a:latin typeface="Arial" panose="020B0604020202020204" pitchFamily="34" charset="0"/>
                <a:cs typeface="Arial" panose="020B0604020202020204" pitchFamily="34" charset="0"/>
              </a:rPr>
              <a:t>Other </a:t>
            </a:r>
            <a:r>
              <a:rPr lang="en-US" sz="2000" dirty="0">
                <a:solidFill>
                  <a:srgbClr val="000000"/>
                </a:solidFill>
                <a:latin typeface="Arial" panose="020B0604020202020204" pitchFamily="34" charset="0"/>
                <a:cs typeface="Arial" panose="020B0604020202020204" pitchFamily="34" charset="0"/>
              </a:rPr>
              <a:t>countries may join in before the project ends (around 2020 or later).</a:t>
            </a:r>
            <a:endParaRPr lang="en-GB" sz="2000" u="sng" baseline="30000"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2322701">
            <a:off x="8618228" y="971412"/>
            <a:ext cx="442270" cy="422401"/>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35504837"/>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r>
              <a:rPr lang="en-GB" dirty="0" smtClean="0"/>
              <a:t>15 – Living in Space</a:t>
            </a:r>
            <a:endParaRPr lang="en-GB" b="1" dirty="0" smtClean="0"/>
          </a:p>
        </p:txBody>
      </p:sp>
      <p:sp>
        <p:nvSpPr>
          <p:cNvPr id="9" name="Round Same Side Corner Rectangle 8">
            <a:hlinkClick r:id="" action="ppaction://noaction"/>
          </p:cNvPr>
          <p:cNvSpPr/>
          <p:nvPr/>
        </p:nvSpPr>
        <p:spPr>
          <a:xfrm>
            <a:off x="67322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221</a:t>
            </a:r>
            <a:endParaRPr lang="en-GB" sz="960" b="1" dirty="0">
              <a:latin typeface="Arial" panose="020B0604020202020204" pitchFamily="34" charset="0"/>
              <a:cs typeface="Arial" panose="020B0604020202020204" pitchFamily="34" charset="0"/>
            </a:endParaRPr>
          </a:p>
        </p:txBody>
      </p:sp>
      <p:sp>
        <p:nvSpPr>
          <p:cNvPr id="15" name="Rectangle 14"/>
          <p:cNvSpPr/>
          <p:nvPr/>
        </p:nvSpPr>
        <p:spPr>
          <a:xfrm>
            <a:off x="179512" y="1124744"/>
            <a:ext cx="8712968" cy="5632311"/>
          </a:xfrm>
          <a:prstGeom prst="rect">
            <a:avLst/>
          </a:prstGeom>
        </p:spPr>
        <p:txBody>
          <a:bodyPr wrap="square">
            <a:spAutoFit/>
          </a:bodyPr>
          <a:lstStyle/>
          <a:p>
            <a:pPr marL="17462">
              <a:buClr>
                <a:srgbClr val="C00000"/>
              </a:buClr>
              <a:buSzPct val="81000"/>
            </a:pPr>
            <a:r>
              <a:rPr lang="en-US" sz="2000" b="1" dirty="0" smtClean="0">
                <a:solidFill>
                  <a:srgbClr val="C00000"/>
                </a:solidFill>
                <a:latin typeface="Arial" panose="020B0604020202020204" pitchFamily="34" charset="0"/>
                <a:cs typeface="Arial" panose="020B0604020202020204" pitchFamily="34" charset="0"/>
              </a:rPr>
              <a:t>A </a:t>
            </a:r>
            <a:r>
              <a:rPr lang="en-US" sz="2000" b="1" dirty="0">
                <a:solidFill>
                  <a:srgbClr val="C00000"/>
                </a:solidFill>
                <a:latin typeface="Arial" panose="020B0604020202020204" pitchFamily="34" charset="0"/>
                <a:cs typeface="Arial" panose="020B0604020202020204" pitchFamily="34" charset="0"/>
              </a:rPr>
              <a:t>self-contained unit</a:t>
            </a:r>
          </a:p>
          <a:p>
            <a:pPr marL="361950" indent="-344488">
              <a:buClr>
                <a:srgbClr val="C00000"/>
              </a:buClr>
              <a:buSzPct val="810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This diagram sums up the life support systems, in the space station:</a:t>
            </a:r>
            <a:br>
              <a:rPr lang="en-US" sz="2000" dirty="0">
                <a:solidFill>
                  <a:srgbClr val="000000"/>
                </a:solidFill>
                <a:latin typeface="Arial" panose="020B0604020202020204" pitchFamily="34" charset="0"/>
                <a:cs typeface="Arial" panose="020B0604020202020204" pitchFamily="34" charset="0"/>
              </a:rPr>
            </a:br>
            <a:r>
              <a:rPr lang="en-US" sz="2000" dirty="0">
                <a:solidFill>
                  <a:srgbClr val="000000"/>
                </a:solidFill>
                <a:latin typeface="Arial" panose="020B0604020202020204" pitchFamily="34" charset="0"/>
                <a:cs typeface="Arial" panose="020B0604020202020204" pitchFamily="34" charset="0"/>
              </a:rPr>
              <a:t/>
            </a:r>
            <a:br>
              <a:rPr lang="en-US" sz="2000" dirty="0">
                <a:solidFill>
                  <a:srgbClr val="000000"/>
                </a:solidFill>
                <a:latin typeface="Arial" panose="020B0604020202020204" pitchFamily="34" charset="0"/>
                <a:cs typeface="Arial" panose="020B0604020202020204" pitchFamily="34" charset="0"/>
              </a:rPr>
            </a:br>
            <a:r>
              <a:rPr lang="en-US" sz="2000" dirty="0">
                <a:solidFill>
                  <a:srgbClr val="000000"/>
                </a:solidFill>
                <a:latin typeface="Arial" panose="020B0604020202020204" pitchFamily="34" charset="0"/>
                <a:cs typeface="Arial" panose="020B0604020202020204" pitchFamily="34" charset="0"/>
              </a:rPr>
              <a:t/>
            </a:r>
            <a:br>
              <a:rPr lang="en-US" sz="2000" dirty="0">
                <a:solidFill>
                  <a:srgbClr val="000000"/>
                </a:solidFill>
                <a:latin typeface="Arial" panose="020B0604020202020204" pitchFamily="34" charset="0"/>
                <a:cs typeface="Arial" panose="020B0604020202020204" pitchFamily="34" charset="0"/>
              </a:rPr>
            </a:br>
            <a:r>
              <a:rPr lang="en-US" sz="2000" dirty="0">
                <a:solidFill>
                  <a:srgbClr val="000000"/>
                </a:solidFill>
                <a:latin typeface="Arial" panose="020B0604020202020204" pitchFamily="34" charset="0"/>
                <a:cs typeface="Arial" panose="020B0604020202020204" pitchFamily="34" charset="0"/>
              </a:rPr>
              <a:t/>
            </a:r>
            <a:br>
              <a:rPr lang="en-US" sz="2000" dirty="0">
                <a:solidFill>
                  <a:srgbClr val="000000"/>
                </a:solidFill>
                <a:latin typeface="Arial" panose="020B0604020202020204" pitchFamily="34" charset="0"/>
                <a:cs typeface="Arial" panose="020B0604020202020204" pitchFamily="34" charset="0"/>
              </a:rPr>
            </a:br>
            <a:r>
              <a:rPr lang="en-US" sz="2000" dirty="0">
                <a:solidFill>
                  <a:srgbClr val="000000"/>
                </a:solidFill>
                <a:latin typeface="Arial" panose="020B0604020202020204" pitchFamily="34" charset="0"/>
                <a:cs typeface="Arial" panose="020B0604020202020204" pitchFamily="34" charset="0"/>
              </a:rPr>
              <a:t/>
            </a:r>
            <a:br>
              <a:rPr lang="en-US" sz="2000" dirty="0">
                <a:solidFill>
                  <a:srgbClr val="000000"/>
                </a:solidFill>
                <a:latin typeface="Arial" panose="020B0604020202020204" pitchFamily="34" charset="0"/>
                <a:cs typeface="Arial" panose="020B0604020202020204" pitchFamily="34" charset="0"/>
              </a:rPr>
            </a:br>
            <a:r>
              <a:rPr lang="en-US" sz="2000" dirty="0">
                <a:solidFill>
                  <a:srgbClr val="000000"/>
                </a:solidFill>
                <a:latin typeface="Arial" panose="020B0604020202020204" pitchFamily="34" charset="0"/>
                <a:cs typeface="Arial" panose="020B0604020202020204" pitchFamily="34" charset="0"/>
              </a:rPr>
              <a:t/>
            </a:r>
            <a:br>
              <a:rPr lang="en-US" sz="2000" dirty="0">
                <a:solidFill>
                  <a:srgbClr val="000000"/>
                </a:solidFill>
                <a:latin typeface="Arial" panose="020B0604020202020204" pitchFamily="34" charset="0"/>
                <a:cs typeface="Arial" panose="020B0604020202020204" pitchFamily="34" charset="0"/>
              </a:rPr>
            </a:br>
            <a:r>
              <a:rPr lang="en-US" sz="2000" dirty="0">
                <a:solidFill>
                  <a:srgbClr val="000000"/>
                </a:solidFill>
                <a:latin typeface="Arial" panose="020B0604020202020204" pitchFamily="34" charset="0"/>
                <a:cs typeface="Arial" panose="020B0604020202020204" pitchFamily="34" charset="0"/>
              </a:rPr>
              <a:t/>
            </a:r>
            <a:br>
              <a:rPr lang="en-US" sz="2000" dirty="0">
                <a:solidFill>
                  <a:srgbClr val="000000"/>
                </a:solidFill>
                <a:latin typeface="Arial" panose="020B0604020202020204" pitchFamily="34" charset="0"/>
                <a:cs typeface="Arial" panose="020B0604020202020204" pitchFamily="34" charset="0"/>
              </a:rPr>
            </a:br>
            <a:r>
              <a:rPr lang="en-US" sz="2000" dirty="0">
                <a:solidFill>
                  <a:srgbClr val="000000"/>
                </a:solidFill>
                <a:latin typeface="Arial" panose="020B0604020202020204" pitchFamily="34" charset="0"/>
                <a:cs typeface="Arial" panose="020B0604020202020204" pitchFamily="34" charset="0"/>
              </a:rPr>
              <a:t/>
            </a:r>
            <a:br>
              <a:rPr lang="en-US" sz="2000" dirty="0">
                <a:solidFill>
                  <a:srgbClr val="000000"/>
                </a:solidFill>
                <a:latin typeface="Arial" panose="020B0604020202020204" pitchFamily="34" charset="0"/>
                <a:cs typeface="Arial" panose="020B0604020202020204" pitchFamily="34" charset="0"/>
              </a:rPr>
            </a:br>
            <a:r>
              <a:rPr lang="en-US" sz="2000" dirty="0">
                <a:solidFill>
                  <a:srgbClr val="000000"/>
                </a:solidFill>
                <a:latin typeface="Arial" panose="020B0604020202020204" pitchFamily="34" charset="0"/>
                <a:cs typeface="Arial" panose="020B0604020202020204" pitchFamily="34" charset="0"/>
              </a:rPr>
              <a:t/>
            </a:r>
            <a:br>
              <a:rPr lang="en-US" sz="2000" dirty="0">
                <a:solidFill>
                  <a:srgbClr val="000000"/>
                </a:solidFill>
                <a:latin typeface="Arial" panose="020B0604020202020204" pitchFamily="34" charset="0"/>
                <a:cs typeface="Arial" panose="020B0604020202020204" pitchFamily="34" charset="0"/>
              </a:rPr>
            </a:br>
            <a:r>
              <a:rPr lang="en-US" sz="2000" dirty="0">
                <a:solidFill>
                  <a:srgbClr val="000000"/>
                </a:solidFill>
                <a:latin typeface="Arial" panose="020B0604020202020204" pitchFamily="34" charset="0"/>
                <a:cs typeface="Arial" panose="020B0604020202020204" pitchFamily="34" charset="0"/>
              </a:rPr>
              <a:t/>
            </a:r>
            <a:br>
              <a:rPr lang="en-US" sz="2000" dirty="0">
                <a:solidFill>
                  <a:srgbClr val="000000"/>
                </a:solidFill>
                <a:latin typeface="Arial" panose="020B0604020202020204" pitchFamily="34" charset="0"/>
                <a:cs typeface="Arial" panose="020B0604020202020204" pitchFamily="34" charset="0"/>
              </a:rPr>
            </a:br>
            <a:r>
              <a:rPr lang="en-US" sz="2000" dirty="0">
                <a:solidFill>
                  <a:srgbClr val="000000"/>
                </a:solidFill>
                <a:latin typeface="Arial" panose="020B0604020202020204" pitchFamily="34" charset="0"/>
                <a:cs typeface="Arial" panose="020B0604020202020204" pitchFamily="34" charset="0"/>
              </a:rPr>
              <a:t/>
            </a:r>
            <a:br>
              <a:rPr lang="en-US" sz="2000" dirty="0">
                <a:solidFill>
                  <a:srgbClr val="000000"/>
                </a:solidFill>
                <a:latin typeface="Arial" panose="020B0604020202020204" pitchFamily="34" charset="0"/>
                <a:cs typeface="Arial" panose="020B0604020202020204" pitchFamily="34" charset="0"/>
              </a:rPr>
            </a:br>
            <a:r>
              <a:rPr lang="en-US" sz="2000" dirty="0">
                <a:solidFill>
                  <a:srgbClr val="000000"/>
                </a:solidFill>
                <a:latin typeface="Arial" panose="020B0604020202020204" pitchFamily="34" charset="0"/>
                <a:cs typeface="Arial" panose="020B0604020202020204" pitchFamily="34" charset="0"/>
              </a:rPr>
              <a:t/>
            </a:r>
            <a:br>
              <a:rPr lang="en-US" sz="2000" dirty="0">
                <a:solidFill>
                  <a:srgbClr val="000000"/>
                </a:solidFill>
                <a:latin typeface="Arial" panose="020B0604020202020204" pitchFamily="34" charset="0"/>
                <a:cs typeface="Arial" panose="020B0604020202020204" pitchFamily="34" charset="0"/>
              </a:rPr>
            </a:br>
            <a:r>
              <a:rPr lang="en-US" sz="2000" dirty="0">
                <a:solidFill>
                  <a:srgbClr val="000000"/>
                </a:solidFill>
                <a:latin typeface="Arial" panose="020B0604020202020204" pitchFamily="34" charset="0"/>
                <a:cs typeface="Arial" panose="020B0604020202020204" pitchFamily="34" charset="0"/>
              </a:rPr>
              <a:t/>
            </a:r>
            <a:br>
              <a:rPr lang="en-US" sz="2000" dirty="0">
                <a:solidFill>
                  <a:srgbClr val="000000"/>
                </a:solidFill>
                <a:latin typeface="Arial" panose="020B0604020202020204" pitchFamily="34" charset="0"/>
                <a:cs typeface="Arial" panose="020B0604020202020204" pitchFamily="34" charset="0"/>
              </a:rPr>
            </a:br>
            <a:r>
              <a:rPr lang="en-US" sz="2000" dirty="0">
                <a:solidFill>
                  <a:srgbClr val="000000"/>
                </a:solidFill>
                <a:latin typeface="Arial" panose="020B0604020202020204" pitchFamily="34" charset="0"/>
                <a:cs typeface="Arial" panose="020B0604020202020204" pitchFamily="34" charset="0"/>
              </a:rPr>
              <a:t/>
            </a:r>
            <a:br>
              <a:rPr lang="en-US" sz="2000" dirty="0">
                <a:solidFill>
                  <a:srgbClr val="000000"/>
                </a:solidFill>
                <a:latin typeface="Arial" panose="020B0604020202020204" pitchFamily="34" charset="0"/>
                <a:cs typeface="Arial" panose="020B0604020202020204" pitchFamily="34" charset="0"/>
              </a:rPr>
            </a:br>
            <a:endParaRPr lang="en-US" sz="2000" dirty="0" smtClean="0">
              <a:solidFill>
                <a:srgbClr val="000000"/>
              </a:solidFill>
              <a:latin typeface="Arial" panose="020B0604020202020204" pitchFamily="34" charset="0"/>
              <a:cs typeface="Arial" panose="020B0604020202020204" pitchFamily="34" charset="0"/>
            </a:endParaRPr>
          </a:p>
          <a:p>
            <a:pPr marL="361950" indent="-344488">
              <a:buClr>
                <a:srgbClr val="C00000"/>
              </a:buClr>
              <a:buSzPct val="81000"/>
              <a:buFont typeface="Arial" panose="020B0604020202020204" pitchFamily="34" charset="0"/>
              <a:buChar char="►"/>
            </a:pPr>
            <a:r>
              <a:rPr lang="en-US" sz="2000" dirty="0" smtClean="0">
                <a:solidFill>
                  <a:srgbClr val="000000"/>
                </a:solidFill>
                <a:latin typeface="Arial" panose="020B0604020202020204" pitchFamily="34" charset="0"/>
                <a:cs typeface="Arial" panose="020B0604020202020204" pitchFamily="34" charset="0"/>
              </a:rPr>
              <a:t>The </a:t>
            </a:r>
            <a:r>
              <a:rPr lang="en-US" sz="2000" dirty="0">
                <a:solidFill>
                  <a:srgbClr val="000000"/>
                </a:solidFill>
                <a:latin typeface="Arial" panose="020B0604020202020204" pitchFamily="34" charset="0"/>
                <a:cs typeface="Arial" panose="020B0604020202020204" pitchFamily="34" charset="0"/>
              </a:rPr>
              <a:t>systems developed for the space station could be very </a:t>
            </a:r>
            <a:r>
              <a:rPr lang="en-US" sz="2000" dirty="0" smtClean="0">
                <a:solidFill>
                  <a:srgbClr val="000000"/>
                </a:solidFill>
                <a:latin typeface="Arial" panose="020B0604020202020204" pitchFamily="34" charset="0"/>
                <a:cs typeface="Arial" panose="020B0604020202020204" pitchFamily="34" charset="0"/>
              </a:rPr>
              <a:t>useful one </a:t>
            </a:r>
            <a:r>
              <a:rPr lang="en-US" sz="2000" dirty="0">
                <a:solidFill>
                  <a:srgbClr val="000000"/>
                </a:solidFill>
                <a:latin typeface="Arial" panose="020B0604020202020204" pitchFamily="34" charset="0"/>
                <a:cs typeface="Arial" panose="020B0604020202020204" pitchFamily="34" charset="0"/>
              </a:rPr>
              <a:t>day, if more of us have to move into space!</a:t>
            </a:r>
            <a:endParaRPr lang="en-US" sz="2000" dirty="0" smtClean="0">
              <a:solidFill>
                <a:srgbClr val="0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11560" y="1844824"/>
            <a:ext cx="7851750" cy="4176464"/>
          </a:xfrm>
          <a:prstGeom prst="rect">
            <a:avLst/>
          </a:prstGeom>
        </p:spPr>
      </p:pic>
    </p:spTree>
    <p:extLst>
      <p:ext uri="{BB962C8B-B14F-4D97-AF65-F5344CB8AC3E}">
        <p14:creationId xmlns:p14="http://schemas.microsoft.com/office/powerpoint/2010/main" val="2735499192"/>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2 – Grade Descriptors – Grade A</a:t>
            </a:r>
            <a:endParaRPr lang="en-GB" b="1" dirty="0" smtClean="0"/>
          </a:p>
        </p:txBody>
      </p:sp>
      <p:sp>
        <p:nvSpPr>
          <p:cNvPr id="34" name="Rectangle 33"/>
          <p:cNvSpPr/>
          <p:nvPr/>
        </p:nvSpPr>
        <p:spPr>
          <a:xfrm>
            <a:off x="323527" y="1124744"/>
            <a:ext cx="8424935" cy="5632311"/>
          </a:xfrm>
          <a:prstGeom prst="rect">
            <a:avLst/>
          </a:prstGeom>
        </p:spPr>
        <p:txBody>
          <a:bodyPr wrap="square">
            <a:spAutoFit/>
          </a:bodyPr>
          <a:lstStyle/>
          <a:p>
            <a:pPr>
              <a:buClr>
                <a:srgbClr val="0070C0"/>
              </a:buClr>
            </a:pPr>
            <a:r>
              <a:rPr lang="en-US" dirty="0" smtClean="0"/>
              <a:t>To </a:t>
            </a:r>
            <a:r>
              <a:rPr lang="en-US" dirty="0"/>
              <a:t>achieve a </a:t>
            </a:r>
            <a:r>
              <a:rPr lang="en-US" b="1" dirty="0"/>
              <a:t>Grade A</a:t>
            </a:r>
            <a:r>
              <a:rPr lang="en-US" dirty="0"/>
              <a:t>, a candidate will be able to:</a:t>
            </a:r>
          </a:p>
          <a:p>
            <a:pPr marL="342900" indent="-342900">
              <a:buClr>
                <a:srgbClr val="0070C0"/>
              </a:buClr>
              <a:buFont typeface="Arial" panose="020B0604020202020204" pitchFamily="34" charset="0"/>
              <a:buChar char="•"/>
            </a:pPr>
            <a:r>
              <a:rPr lang="en-US" dirty="0" smtClean="0"/>
              <a:t>recall </a:t>
            </a:r>
            <a:r>
              <a:rPr lang="en-US" dirty="0"/>
              <a:t>and communicate precise knowledge and display comprehensive understanding of </a:t>
            </a:r>
            <a:r>
              <a:rPr lang="en-US" dirty="0" smtClean="0"/>
              <a:t>scientific phenomena</a:t>
            </a:r>
            <a:r>
              <a:rPr lang="en-US" dirty="0"/>
              <a:t>, facts, laws, definitions, concepts and theories</a:t>
            </a:r>
          </a:p>
          <a:p>
            <a:pPr marL="342900" indent="-342900">
              <a:buClr>
                <a:srgbClr val="0070C0"/>
              </a:buClr>
              <a:buFont typeface="Arial" panose="020B0604020202020204" pitchFamily="34" charset="0"/>
              <a:buChar char="•"/>
            </a:pPr>
            <a:r>
              <a:rPr lang="en-US" dirty="0" smtClean="0"/>
              <a:t>apply </a:t>
            </a:r>
            <a:r>
              <a:rPr lang="en-US" dirty="0"/>
              <a:t>scientific concepts and theories to present reasoned explanations of familiar and </a:t>
            </a:r>
            <a:r>
              <a:rPr lang="en-US" dirty="0" smtClean="0"/>
              <a:t>unfamiliar phenomena</a:t>
            </a:r>
            <a:r>
              <a:rPr lang="en-US" dirty="0"/>
              <a:t>, to solve complex problems involving several stages, and to make reasoned predictions </a:t>
            </a:r>
            <a:r>
              <a:rPr lang="en-US" dirty="0" smtClean="0"/>
              <a:t>and hypotheses</a:t>
            </a:r>
            <a:endParaRPr lang="en-US" dirty="0"/>
          </a:p>
          <a:p>
            <a:pPr marL="342900" indent="-342900">
              <a:buClr>
                <a:srgbClr val="0070C0"/>
              </a:buClr>
              <a:buFont typeface="Arial" panose="020B0604020202020204" pitchFamily="34" charset="0"/>
              <a:buChar char="•"/>
            </a:pPr>
            <a:r>
              <a:rPr lang="en-US" dirty="0" smtClean="0"/>
              <a:t>communicate </a:t>
            </a:r>
            <a:r>
              <a:rPr lang="en-US" dirty="0"/>
              <a:t>and present complex scientific ideas, observations and data clearly and </a:t>
            </a:r>
            <a:r>
              <a:rPr lang="en-US" dirty="0" smtClean="0"/>
              <a:t>logically, independently </a:t>
            </a:r>
            <a:r>
              <a:rPr lang="en-US" dirty="0"/>
              <a:t>using scientific terminology and conventions consistently and correctly</a:t>
            </a:r>
          </a:p>
          <a:p>
            <a:pPr marL="342900" indent="-342900">
              <a:buClr>
                <a:srgbClr val="0070C0"/>
              </a:buClr>
              <a:buFont typeface="Arial" panose="020B0604020202020204" pitchFamily="34" charset="0"/>
              <a:buChar char="•"/>
            </a:pPr>
            <a:r>
              <a:rPr lang="en-US" dirty="0" smtClean="0"/>
              <a:t>independently </a:t>
            </a:r>
            <a:r>
              <a:rPr lang="en-US" dirty="0"/>
              <a:t>select, process and </a:t>
            </a:r>
            <a:r>
              <a:rPr lang="en-US" dirty="0" err="1"/>
              <a:t>synthesise</a:t>
            </a:r>
            <a:r>
              <a:rPr lang="en-US" dirty="0"/>
              <a:t> information presented in a variety of ways, and use it </a:t>
            </a:r>
            <a:r>
              <a:rPr lang="en-US" dirty="0" smtClean="0"/>
              <a:t>to draw </a:t>
            </a:r>
            <a:r>
              <a:rPr lang="en-US" dirty="0"/>
              <a:t>valid conclusions and discuss the scientific, technological, social, economic and </a:t>
            </a:r>
            <a:r>
              <a:rPr lang="en-US" dirty="0" smtClean="0"/>
              <a:t>environmental implications</a:t>
            </a:r>
            <a:endParaRPr lang="en-US" dirty="0"/>
          </a:p>
          <a:p>
            <a:pPr marL="342900" indent="-342900">
              <a:buClr>
                <a:srgbClr val="0070C0"/>
              </a:buClr>
              <a:buFont typeface="Arial" panose="020B0604020202020204" pitchFamily="34" charset="0"/>
              <a:buChar char="•"/>
            </a:pPr>
            <a:r>
              <a:rPr lang="en-US" dirty="0" smtClean="0"/>
              <a:t>devise </a:t>
            </a:r>
            <a:r>
              <a:rPr lang="en-US" dirty="0"/>
              <a:t>strategies to solve problems in complex situations which may involve many variables or </a:t>
            </a:r>
            <a:r>
              <a:rPr lang="en-US" dirty="0" smtClean="0"/>
              <a:t>complex manipulation </a:t>
            </a:r>
            <a:r>
              <a:rPr lang="en-US" dirty="0"/>
              <a:t>of data or ideas through multiple steps</a:t>
            </a:r>
          </a:p>
          <a:p>
            <a:pPr marL="342900" indent="-342900">
              <a:buClr>
                <a:srgbClr val="0070C0"/>
              </a:buClr>
              <a:buFont typeface="Arial" panose="020B0604020202020204" pitchFamily="34" charset="0"/>
              <a:buChar char="•"/>
            </a:pPr>
            <a:r>
              <a:rPr lang="en-US" dirty="0" smtClean="0"/>
              <a:t>analyse </a:t>
            </a:r>
            <a:r>
              <a:rPr lang="en-US" dirty="0"/>
              <a:t>data to identify any patterns or trends, taking account of limitations in the quality of the data </a:t>
            </a:r>
            <a:r>
              <a:rPr lang="en-US" dirty="0" smtClean="0"/>
              <a:t>and justifying </a:t>
            </a:r>
            <a:r>
              <a:rPr lang="en-US" dirty="0"/>
              <a:t>the conclusions reached select, describe, justify and evaluate techniques for a large range </a:t>
            </a:r>
            <a:r>
              <a:rPr lang="en-US" dirty="0" smtClean="0"/>
              <a:t>of scientific </a:t>
            </a:r>
            <a:r>
              <a:rPr lang="en-US" dirty="0"/>
              <a:t>operations and laboratory procedures.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124744"/>
            <a:ext cx="8712968" cy="5580000"/>
          </a:xfrm>
          <a:prstGeom prst="rect">
            <a:avLst/>
          </a:prstGeom>
          <a:solidFill>
            <a:schemeClr val="accent5">
              <a:lumMod val="40000"/>
              <a:lumOff val="60000"/>
            </a:schemeClr>
          </a:solidFill>
          <a:ln w="57150">
            <a:solidFill>
              <a:srgbClr val="002060"/>
            </a:solidFill>
          </a:ln>
        </p:spPr>
        <p:txBody>
          <a:bodyPr wrap="square">
            <a:spAutoFit/>
          </a:bodyPr>
          <a:lstStyle/>
          <a:p>
            <a:pPr>
              <a:buClr>
                <a:srgbClr val="002060"/>
              </a:buClr>
            </a:pPr>
            <a:r>
              <a:rPr lang="en-GB" sz="2000" b="1" dirty="0" smtClean="0"/>
              <a:t>Core curriculum - </a:t>
            </a:r>
            <a:r>
              <a:rPr lang="en-US" sz="2000" dirty="0" smtClean="0"/>
              <a:t>Make </a:t>
            </a:r>
            <a:r>
              <a:rPr lang="en-US" sz="2000" dirty="0"/>
              <a:t>sure you can …</a:t>
            </a:r>
          </a:p>
          <a:p>
            <a:pPr marL="361950" indent="-361950">
              <a:buClr>
                <a:srgbClr val="0070C0"/>
              </a:buClr>
              <a:buFont typeface="Wingdings 3" panose="05040102010807070707" pitchFamily="18" charset="2"/>
              <a:buChar char=""/>
            </a:pPr>
            <a:r>
              <a:rPr lang="en-US" sz="2000" dirty="0"/>
              <a:t>name the gases in clean air, and give </a:t>
            </a:r>
            <a:r>
              <a:rPr lang="en-US" sz="2000" dirty="0" smtClean="0"/>
              <a:t>the percentages </a:t>
            </a:r>
            <a:r>
              <a:rPr lang="en-US" sz="2000" dirty="0"/>
              <a:t>for the two main gases present</a:t>
            </a:r>
          </a:p>
          <a:p>
            <a:pPr marL="361950" indent="-361950">
              <a:buClr>
                <a:srgbClr val="0070C0"/>
              </a:buClr>
              <a:buFont typeface="Wingdings 3" panose="05040102010807070707" pitchFamily="18" charset="2"/>
              <a:buChar char=""/>
            </a:pPr>
            <a:r>
              <a:rPr lang="en-US" sz="2000" dirty="0" smtClean="0"/>
              <a:t>explain </a:t>
            </a:r>
            <a:r>
              <a:rPr lang="en-US" sz="2000" dirty="0"/>
              <a:t>why oxygen is so important to us</a:t>
            </a:r>
          </a:p>
          <a:p>
            <a:pPr marL="361950" indent="-361950">
              <a:buClr>
                <a:srgbClr val="0070C0"/>
              </a:buClr>
              <a:buFont typeface="Wingdings 3" panose="05040102010807070707" pitchFamily="18" charset="2"/>
              <a:buChar char=""/>
            </a:pPr>
            <a:r>
              <a:rPr lang="en-US" sz="2000" dirty="0" smtClean="0"/>
              <a:t>describe </a:t>
            </a:r>
            <a:r>
              <a:rPr lang="en-US" sz="2000" dirty="0"/>
              <a:t>an experiment to find the % of oxygen </a:t>
            </a:r>
            <a:r>
              <a:rPr lang="en-US" sz="2000" dirty="0" smtClean="0"/>
              <a:t>in air</a:t>
            </a:r>
            <a:endParaRPr lang="en-US" sz="2000" dirty="0"/>
          </a:p>
          <a:p>
            <a:pPr marL="361950" indent="-361950">
              <a:buClr>
                <a:srgbClr val="0070C0"/>
              </a:buClr>
              <a:buFont typeface="Wingdings 3" panose="05040102010807070707" pitchFamily="18" charset="2"/>
              <a:buChar char=""/>
            </a:pPr>
            <a:r>
              <a:rPr lang="en-US" sz="2000" dirty="0" smtClean="0"/>
              <a:t>name </a:t>
            </a:r>
            <a:r>
              <a:rPr lang="en-US" sz="2000" dirty="0"/>
              <a:t>the fossil fuels and give examples of their </a:t>
            </a:r>
            <a:r>
              <a:rPr lang="en-US" sz="2000" dirty="0" smtClean="0"/>
              <a:t>use as </a:t>
            </a:r>
            <a:r>
              <a:rPr lang="en-US" sz="2000" dirty="0"/>
              <a:t>fuels</a:t>
            </a:r>
          </a:p>
          <a:p>
            <a:pPr lvl="1">
              <a:buClr>
                <a:srgbClr val="0070C0"/>
              </a:buClr>
            </a:pPr>
            <a:r>
              <a:rPr lang="en-US" sz="2000" dirty="0" smtClean="0"/>
              <a:t>– name </a:t>
            </a:r>
            <a:r>
              <a:rPr lang="en-US" sz="2000" dirty="0"/>
              <a:t>four common pollutants in air</a:t>
            </a:r>
          </a:p>
          <a:p>
            <a:pPr>
              <a:buClr>
                <a:srgbClr val="0070C0"/>
              </a:buClr>
            </a:pPr>
            <a:r>
              <a:rPr lang="en-US" sz="2000" dirty="0" smtClean="0"/>
              <a:t>	– </a:t>
            </a:r>
            <a:r>
              <a:rPr lang="en-US" sz="2000" dirty="0"/>
              <a:t>give the source, for each</a:t>
            </a:r>
          </a:p>
          <a:p>
            <a:pPr>
              <a:buClr>
                <a:srgbClr val="0070C0"/>
              </a:buClr>
            </a:pPr>
            <a:r>
              <a:rPr lang="en-US" sz="2000" dirty="0" smtClean="0"/>
              <a:t>	– </a:t>
            </a:r>
            <a:r>
              <a:rPr lang="en-US" sz="2000" dirty="0"/>
              <a:t>describe the harm they do</a:t>
            </a:r>
          </a:p>
          <a:p>
            <a:pPr marL="361950" indent="-361950">
              <a:buClr>
                <a:srgbClr val="0070C0"/>
              </a:buClr>
              <a:buFont typeface="Wingdings 3" panose="05040102010807070707" pitchFamily="18" charset="2"/>
              <a:buChar char=""/>
            </a:pPr>
            <a:r>
              <a:rPr lang="en-US" sz="2000" dirty="0" smtClean="0"/>
              <a:t>explain </a:t>
            </a:r>
            <a:r>
              <a:rPr lang="en-US" sz="2000" dirty="0"/>
              <a:t>what rusting is</a:t>
            </a:r>
          </a:p>
          <a:p>
            <a:pPr marL="361950" indent="-361950">
              <a:buClr>
                <a:srgbClr val="0070C0"/>
              </a:buClr>
              <a:buFont typeface="Wingdings 3" panose="05040102010807070707" pitchFamily="18" charset="2"/>
              <a:buChar char=""/>
            </a:pPr>
            <a:r>
              <a:rPr lang="en-US" sz="2000" dirty="0" smtClean="0"/>
              <a:t>say </a:t>
            </a:r>
            <a:r>
              <a:rPr lang="en-US" sz="2000" dirty="0"/>
              <a:t>which substances must be present for </a:t>
            </a:r>
            <a:r>
              <a:rPr lang="en-US" sz="2000" dirty="0" smtClean="0"/>
              <a:t>rusting to </a:t>
            </a:r>
            <a:r>
              <a:rPr lang="en-US" sz="2000" dirty="0"/>
              <a:t>occur</a:t>
            </a:r>
          </a:p>
          <a:p>
            <a:pPr marL="361950" indent="-361950">
              <a:buClr>
                <a:srgbClr val="0070C0"/>
              </a:buClr>
              <a:buFont typeface="Wingdings 3" panose="05040102010807070707" pitchFamily="18" charset="2"/>
              <a:buChar char=""/>
            </a:pPr>
            <a:r>
              <a:rPr lang="en-US" sz="2000" dirty="0" smtClean="0"/>
              <a:t>describe </a:t>
            </a:r>
            <a:r>
              <a:rPr lang="en-US" sz="2000" dirty="0"/>
              <a:t>an experiment to investigate </a:t>
            </a:r>
            <a:r>
              <a:rPr lang="en-US" sz="2000" dirty="0" smtClean="0"/>
              <a:t>the conditions </a:t>
            </a:r>
            <a:r>
              <a:rPr lang="en-US" sz="2000" dirty="0"/>
              <a:t>needed for rusting</a:t>
            </a:r>
          </a:p>
          <a:p>
            <a:pPr marL="361950" indent="-361950">
              <a:buClr>
                <a:srgbClr val="0070C0"/>
              </a:buClr>
              <a:buFont typeface="Wingdings 3" panose="05040102010807070707" pitchFamily="18" charset="2"/>
              <a:buChar char=""/>
            </a:pPr>
            <a:r>
              <a:rPr lang="en-US" sz="2000" dirty="0" smtClean="0"/>
              <a:t>give </a:t>
            </a:r>
            <a:r>
              <a:rPr lang="en-US" sz="2000" dirty="0"/>
              <a:t>examples of ways to prevent rusting, </a:t>
            </a:r>
            <a:r>
              <a:rPr lang="en-US" sz="2000" dirty="0" smtClean="0"/>
              <a:t>by keeping </a:t>
            </a:r>
            <a:r>
              <a:rPr lang="en-US" sz="2000" dirty="0"/>
              <a:t>oxygen and moisture away</a:t>
            </a:r>
          </a:p>
          <a:p>
            <a:pPr marL="361950" indent="-361950">
              <a:buClr>
                <a:srgbClr val="0070C0"/>
              </a:buClr>
              <a:buFont typeface="Wingdings 3" panose="05040102010807070707" pitchFamily="18" charset="2"/>
              <a:buChar char=""/>
            </a:pPr>
            <a:r>
              <a:rPr lang="en-US" sz="2000" dirty="0" smtClean="0"/>
              <a:t>give </a:t>
            </a:r>
            <a:r>
              <a:rPr lang="en-US" sz="2000" dirty="0"/>
              <a:t>examples of how we use water in homes, </a:t>
            </a:r>
            <a:r>
              <a:rPr lang="en-US" sz="2000" dirty="0" smtClean="0"/>
              <a:t>on farms</a:t>
            </a:r>
            <a:r>
              <a:rPr lang="en-US" sz="2000" dirty="0"/>
              <a:t>, in industry, and in power stations</a:t>
            </a:r>
          </a:p>
          <a:p>
            <a:pPr marL="361950" indent="-361950">
              <a:buClr>
                <a:srgbClr val="0070C0"/>
              </a:buClr>
              <a:buFont typeface="Wingdings 3" panose="05040102010807070707" pitchFamily="18" charset="2"/>
              <a:buChar char=""/>
            </a:pPr>
            <a:r>
              <a:rPr lang="en-US" sz="2000" dirty="0" smtClean="0"/>
              <a:t>describe </a:t>
            </a:r>
            <a:r>
              <a:rPr lang="en-US" sz="2000" dirty="0"/>
              <a:t>the steps in the treatment of water, to </a:t>
            </a:r>
            <a:r>
              <a:rPr lang="en-US" sz="2000" dirty="0" smtClean="0"/>
              <a:t>give a </a:t>
            </a:r>
            <a:r>
              <a:rPr lang="en-US" sz="2000" dirty="0"/>
              <a:t>clean safe water supply</a:t>
            </a:r>
          </a:p>
        </p:txBody>
      </p:sp>
      <p:sp>
        <p:nvSpPr>
          <p:cNvPr id="12" name="Title 1"/>
          <p:cNvSpPr>
            <a:spLocks noGrp="1"/>
          </p:cNvSpPr>
          <p:nvPr>
            <p:ph type="title"/>
          </p:nvPr>
        </p:nvSpPr>
        <p:spPr>
          <a:xfrm>
            <a:off x="35496" y="44624"/>
            <a:ext cx="7560840" cy="625434"/>
          </a:xfrm>
        </p:spPr>
        <p:txBody>
          <a:bodyPr>
            <a:noAutofit/>
          </a:bodyPr>
          <a:lstStyle/>
          <a:p>
            <a:r>
              <a:rPr lang="en-GB" sz="4000" dirty="0" smtClean="0"/>
              <a:t>15 – Revision Checklist - Core</a:t>
            </a:r>
            <a:endParaRPr lang="en-GB" sz="4000" b="1" dirty="0" smtClean="0"/>
          </a:p>
        </p:txBody>
      </p:sp>
      <p:sp>
        <p:nvSpPr>
          <p:cNvPr id="13" name="Round Same Side Corner Rectangle 12">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222</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2261478"/>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124744"/>
            <a:ext cx="8712968" cy="5509200"/>
          </a:xfrm>
          <a:prstGeom prst="rect">
            <a:avLst/>
          </a:prstGeom>
          <a:solidFill>
            <a:schemeClr val="accent5">
              <a:lumMod val="40000"/>
              <a:lumOff val="60000"/>
            </a:schemeClr>
          </a:solidFill>
          <a:ln w="57150">
            <a:solidFill>
              <a:srgbClr val="002060"/>
            </a:solidFill>
          </a:ln>
        </p:spPr>
        <p:txBody>
          <a:bodyPr wrap="square">
            <a:spAutoFit/>
          </a:bodyPr>
          <a:lstStyle/>
          <a:p>
            <a:pPr>
              <a:buClr>
                <a:srgbClr val="002060"/>
              </a:buClr>
            </a:pPr>
            <a:r>
              <a:rPr lang="en-GB" sz="3200" b="1" dirty="0" smtClean="0"/>
              <a:t>Extended curriculum - </a:t>
            </a:r>
            <a:r>
              <a:rPr lang="en-US" sz="3200" dirty="0" smtClean="0"/>
              <a:t>Make </a:t>
            </a:r>
            <a:r>
              <a:rPr lang="en-US" sz="3200" dirty="0"/>
              <a:t>sure you can …</a:t>
            </a:r>
          </a:p>
          <a:p>
            <a:pPr marL="534988" indent="-534988">
              <a:buClr>
                <a:srgbClr val="0070C0"/>
              </a:buClr>
              <a:buFont typeface="Wingdings 3" panose="05040102010807070707" pitchFamily="18" charset="2"/>
              <a:buChar char=""/>
            </a:pPr>
            <a:r>
              <a:rPr lang="en-US" sz="3200" dirty="0"/>
              <a:t>describe the separation of gases from the air, </a:t>
            </a:r>
            <a:r>
              <a:rPr lang="en-US" sz="3200" dirty="0" smtClean="0"/>
              <a:t>using fractional </a:t>
            </a:r>
            <a:r>
              <a:rPr lang="en-US" sz="3200" dirty="0"/>
              <a:t>distillation</a:t>
            </a:r>
          </a:p>
          <a:p>
            <a:pPr marL="534988" indent="-534988">
              <a:buClr>
                <a:srgbClr val="0070C0"/>
              </a:buClr>
              <a:buFont typeface="Wingdings 3" panose="05040102010807070707" pitchFamily="18" charset="2"/>
              <a:buChar char=""/>
            </a:pPr>
            <a:r>
              <a:rPr lang="en-US" sz="3200" dirty="0" smtClean="0"/>
              <a:t>list </a:t>
            </a:r>
            <a:r>
              <a:rPr lang="en-US" sz="3200" dirty="0"/>
              <a:t>the harmful gases produced in car engines</a:t>
            </a:r>
          </a:p>
          <a:p>
            <a:pPr>
              <a:buClr>
                <a:srgbClr val="0070C0"/>
              </a:buClr>
              <a:tabLst>
                <a:tab pos="620713" algn="l"/>
              </a:tabLst>
            </a:pPr>
            <a:r>
              <a:rPr lang="en-US" sz="3200" dirty="0" smtClean="0"/>
              <a:t>	– </a:t>
            </a:r>
            <a:r>
              <a:rPr lang="en-US" sz="3200" dirty="0"/>
              <a:t>explain what catalytic converters are</a:t>
            </a:r>
          </a:p>
          <a:p>
            <a:pPr>
              <a:buClr>
                <a:srgbClr val="0070C0"/>
              </a:buClr>
              <a:tabLst>
                <a:tab pos="620713" algn="l"/>
              </a:tabLst>
            </a:pPr>
            <a:r>
              <a:rPr lang="en-US" sz="3200" dirty="0" smtClean="0"/>
              <a:t>	– </a:t>
            </a:r>
            <a:r>
              <a:rPr lang="en-US" sz="3200" dirty="0"/>
              <a:t>name the metals they usually use as </a:t>
            </a:r>
            <a:r>
              <a:rPr lang="en-US" sz="3200" dirty="0" smtClean="0"/>
              <a:t>	catalysts</a:t>
            </a:r>
            <a:endParaRPr lang="en-US" sz="3200" dirty="0"/>
          </a:p>
          <a:p>
            <a:pPr>
              <a:buClr>
                <a:srgbClr val="0070C0"/>
              </a:buClr>
              <a:tabLst>
                <a:tab pos="620713" algn="l"/>
              </a:tabLst>
            </a:pPr>
            <a:r>
              <a:rPr lang="en-US" sz="3200" dirty="0" smtClean="0"/>
              <a:t>	– </a:t>
            </a:r>
            <a:r>
              <a:rPr lang="en-US" sz="3200" dirty="0"/>
              <a:t>explain how nitrogen oxides and </a:t>
            </a:r>
            <a:r>
              <a:rPr lang="en-US" sz="3200" dirty="0" smtClean="0"/>
              <a:t>carbon 	monoxide </a:t>
            </a:r>
            <a:r>
              <a:rPr lang="en-US" sz="3200" dirty="0"/>
              <a:t>are converted to harmless </a:t>
            </a:r>
            <a:r>
              <a:rPr lang="en-US" sz="3200" dirty="0" smtClean="0"/>
              <a:t>	gases 	in them</a:t>
            </a:r>
            <a:endParaRPr lang="en-US" sz="3200" dirty="0"/>
          </a:p>
        </p:txBody>
      </p:sp>
      <p:sp>
        <p:nvSpPr>
          <p:cNvPr id="12" name="Title 1"/>
          <p:cNvSpPr>
            <a:spLocks noGrp="1"/>
          </p:cNvSpPr>
          <p:nvPr>
            <p:ph type="title"/>
          </p:nvPr>
        </p:nvSpPr>
        <p:spPr>
          <a:xfrm>
            <a:off x="35496" y="44624"/>
            <a:ext cx="7560840" cy="625434"/>
          </a:xfrm>
        </p:spPr>
        <p:txBody>
          <a:bodyPr>
            <a:noAutofit/>
          </a:bodyPr>
          <a:lstStyle/>
          <a:p>
            <a:r>
              <a:rPr lang="en-GB" sz="4000" dirty="0" smtClean="0"/>
              <a:t>15 – Revision Checklist - Extended</a:t>
            </a:r>
            <a:endParaRPr lang="en-GB" sz="4000" b="1" dirty="0" smtClean="0"/>
          </a:p>
        </p:txBody>
      </p:sp>
      <p:sp>
        <p:nvSpPr>
          <p:cNvPr id="13" name="Round Same Side Corner Rectangle 12">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222</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08779385"/>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100" dirty="0" smtClean="0"/>
              <a:t>15 – Revision Questions – Core Curriculum</a:t>
            </a:r>
            <a:endParaRPr lang="en-GB" sz="3100" b="1" dirty="0" smtClean="0"/>
          </a:p>
        </p:txBody>
      </p:sp>
      <p:sp>
        <p:nvSpPr>
          <p:cNvPr id="6" name="Rectangle 33"/>
          <p:cNvSpPr/>
          <p:nvPr/>
        </p:nvSpPr>
        <p:spPr>
          <a:xfrm>
            <a:off x="179512" y="1131713"/>
            <a:ext cx="8712968" cy="552151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DDDBEE"/>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61950" indent="-361950">
              <a:buFont typeface="+mj-lt"/>
              <a:buAutoNum type="arabicPeriod"/>
              <a:tabLst>
                <a:tab pos="896938" algn="l"/>
                <a:tab pos="2967038" algn="l"/>
              </a:tabLst>
            </a:pPr>
            <a:r>
              <a:rPr lang="en-US" sz="1960" dirty="0" smtClean="0"/>
              <a:t>Copy </a:t>
            </a:r>
            <a:r>
              <a:rPr lang="en-US" sz="1960" dirty="0"/>
              <a:t>and </a:t>
            </a:r>
            <a:r>
              <a:rPr lang="en-US" sz="1960" dirty="0" smtClean="0"/>
              <a:t>complete:</a:t>
            </a:r>
            <a:br>
              <a:rPr lang="en-US" sz="1960" dirty="0" smtClean="0"/>
            </a:br>
            <a:r>
              <a:rPr lang="en-US" sz="1960" dirty="0" smtClean="0"/>
              <a:t>Air </a:t>
            </a:r>
            <a:r>
              <a:rPr lang="en-US" sz="1960" dirty="0"/>
              <a:t>is a </a:t>
            </a:r>
            <a:r>
              <a:rPr lang="en-US" sz="1960" dirty="0" smtClean="0"/>
              <a:t>___________ of </a:t>
            </a:r>
            <a:r>
              <a:rPr lang="en-US" sz="1960" dirty="0"/>
              <a:t>different gases. 99% of it </a:t>
            </a:r>
            <a:r>
              <a:rPr lang="en-US" sz="1960" dirty="0" smtClean="0"/>
              <a:t>consists of </a:t>
            </a:r>
            <a:r>
              <a:rPr lang="en-US" sz="1960" dirty="0"/>
              <a:t>the two elements </a:t>
            </a:r>
            <a:r>
              <a:rPr lang="en-US" sz="1960" dirty="0" smtClean="0"/>
              <a:t>__________ and </a:t>
            </a:r>
            <a:r>
              <a:rPr lang="en-US" sz="1960" dirty="0"/>
              <a:t>__________ </a:t>
            </a:r>
            <a:r>
              <a:rPr lang="en-US" sz="1960" dirty="0" smtClean="0"/>
              <a:t>. </a:t>
            </a:r>
            <a:r>
              <a:rPr lang="en-US" sz="1960" dirty="0"/>
              <a:t>Some of </a:t>
            </a:r>
            <a:r>
              <a:rPr lang="en-US" sz="1960" dirty="0" smtClean="0"/>
              <a:t>the remaining </a:t>
            </a:r>
            <a:r>
              <a:rPr lang="en-US" sz="1960" dirty="0"/>
              <a:t>1% consists of two compounds, __________ </a:t>
            </a:r>
            <a:r>
              <a:rPr lang="en-US" sz="1960" dirty="0" smtClean="0"/>
              <a:t>and </a:t>
            </a:r>
            <a:r>
              <a:rPr lang="en-US" sz="1960" dirty="0"/>
              <a:t>__________ </a:t>
            </a:r>
            <a:r>
              <a:rPr lang="en-US" sz="1960" dirty="0" smtClean="0"/>
              <a:t>. </a:t>
            </a:r>
            <a:r>
              <a:rPr lang="en-US" sz="1960" dirty="0"/>
              <a:t>The rest is made up of elements </a:t>
            </a:r>
            <a:r>
              <a:rPr lang="en-US" sz="1960" dirty="0" smtClean="0"/>
              <a:t>called</a:t>
            </a:r>
            <a:r>
              <a:rPr lang="en-IE" sz="1960" dirty="0" smtClean="0"/>
              <a:t> </a:t>
            </a:r>
            <a:r>
              <a:rPr lang="en-US" sz="1960" dirty="0" smtClean="0"/>
              <a:t>the </a:t>
            </a:r>
            <a:r>
              <a:rPr lang="en-US" sz="1960" dirty="0"/>
              <a:t>__________ </a:t>
            </a:r>
            <a:r>
              <a:rPr lang="en-US" sz="1960" dirty="0" smtClean="0"/>
              <a:t>. </a:t>
            </a:r>
            <a:r>
              <a:rPr lang="en-US" sz="1960" dirty="0"/>
              <a:t>These all belong to Group __________ </a:t>
            </a:r>
            <a:r>
              <a:rPr lang="en-US" sz="1960" dirty="0" smtClean="0"/>
              <a:t>of the Periodic </a:t>
            </a:r>
            <a:r>
              <a:rPr lang="en-US" sz="1960" dirty="0"/>
              <a:t>Table. The gas we depend on most is </a:t>
            </a:r>
            <a:r>
              <a:rPr lang="en-US" sz="1960" dirty="0" smtClean="0"/>
              <a:t>__________. This </a:t>
            </a:r>
            <a:r>
              <a:rPr lang="en-US" sz="1960" dirty="0"/>
              <a:t>gas combines with glucose in our body </a:t>
            </a:r>
            <a:r>
              <a:rPr lang="en-US" sz="1960" dirty="0" smtClean="0"/>
              <a:t>cells, releasing </a:t>
            </a:r>
            <a:r>
              <a:rPr lang="en-US" sz="1960" dirty="0"/>
              <a:t>energy. The process is called </a:t>
            </a:r>
            <a:r>
              <a:rPr lang="en-US" sz="1960" dirty="0" smtClean="0"/>
              <a:t>__________. This </a:t>
            </a:r>
            <a:r>
              <a:rPr lang="en-US" sz="1960" dirty="0"/>
              <a:t>gas is also used in combination with __________ </a:t>
            </a:r>
            <a:r>
              <a:rPr lang="en-US" sz="1960" dirty="0" smtClean="0"/>
              <a:t>, in </a:t>
            </a:r>
            <a:r>
              <a:rPr lang="en-US" sz="1960" dirty="0"/>
              <a:t>torches </a:t>
            </a:r>
            <a:r>
              <a:rPr lang="en-US" sz="1960" dirty="0" smtClean="0"/>
              <a:t>for welding </a:t>
            </a:r>
            <a:r>
              <a:rPr lang="en-US" sz="1960" dirty="0"/>
              <a:t>and cutting metal.</a:t>
            </a:r>
          </a:p>
          <a:p>
            <a:pPr marL="361950" indent="-361950">
              <a:buFont typeface="+mj-lt"/>
              <a:buAutoNum type="arabicPeriod"/>
              <a:tabLst>
                <a:tab pos="896938" algn="l"/>
                <a:tab pos="2967038" algn="l"/>
              </a:tabLst>
            </a:pPr>
            <a:r>
              <a:rPr lang="en-US" sz="1960" dirty="0" smtClean="0"/>
              <a:t>Air </a:t>
            </a:r>
            <a:r>
              <a:rPr lang="en-US" sz="1960" dirty="0"/>
              <a:t>is a mixture of different </a:t>
            </a:r>
            <a:r>
              <a:rPr lang="en-US" sz="1960" dirty="0" smtClean="0"/>
              <a:t>gases.</a:t>
            </a:r>
            <a:br>
              <a:rPr lang="en-US" sz="1960" dirty="0" smtClean="0"/>
            </a:br>
            <a:r>
              <a:rPr lang="en-US" sz="1960" dirty="0" smtClean="0"/>
              <a:t>a </a:t>
            </a:r>
            <a:r>
              <a:rPr lang="en-US" sz="1960" dirty="0"/>
              <a:t>Which gas makes up about 78% of the </a:t>
            </a:r>
            <a:r>
              <a:rPr lang="en-US" sz="1960" dirty="0" smtClean="0"/>
              <a:t>air?</a:t>
            </a:r>
            <a:br>
              <a:rPr lang="en-US" sz="1960" dirty="0" smtClean="0"/>
            </a:br>
            <a:r>
              <a:rPr lang="en-US" sz="1960" dirty="0" smtClean="0"/>
              <a:t>b </a:t>
            </a:r>
            <a:r>
              <a:rPr lang="en-US" sz="1960" dirty="0"/>
              <a:t>Only one gas in the mixture will allow things </a:t>
            </a:r>
            <a:r>
              <a:rPr lang="en-US" sz="1960" dirty="0" smtClean="0"/>
              <a:t>to burn </a:t>
            </a:r>
            <a:r>
              <a:rPr lang="en-US" sz="1960" dirty="0"/>
              <a:t>in it. Which gas is </a:t>
            </a:r>
            <a:r>
              <a:rPr lang="en-US" sz="1960" dirty="0" smtClean="0"/>
              <a:t>this?</a:t>
            </a:r>
            <a:br>
              <a:rPr lang="en-US" sz="1960" dirty="0" smtClean="0"/>
            </a:br>
            <a:r>
              <a:rPr lang="en-US" sz="1960" dirty="0" smtClean="0"/>
              <a:t>c </a:t>
            </a:r>
            <a:r>
              <a:rPr lang="en-US" sz="1960" dirty="0"/>
              <a:t>Which noble gas is present in the </a:t>
            </a:r>
            <a:r>
              <a:rPr lang="en-US" sz="1960" dirty="0" smtClean="0"/>
              <a:t>greatest quantity</a:t>
            </a:r>
            <a:r>
              <a:rPr lang="en-US" sz="1960" dirty="0"/>
              <a:t>, in </a:t>
            </a:r>
            <a:r>
              <a:rPr lang="en-US" sz="1960" dirty="0" smtClean="0"/>
              <a:t>air?</a:t>
            </a:r>
            <a:br>
              <a:rPr lang="en-US" sz="1960" dirty="0" smtClean="0"/>
            </a:br>
            <a:r>
              <a:rPr lang="en-US" sz="1960" dirty="0" smtClean="0"/>
              <a:t>d </a:t>
            </a:r>
            <a:r>
              <a:rPr lang="en-US" sz="1960" dirty="0" err="1"/>
              <a:t>i</a:t>
            </a:r>
            <a:r>
              <a:rPr lang="en-US" sz="1960" dirty="0"/>
              <a:t> Which gas containing sulfur is a major </a:t>
            </a:r>
            <a:r>
              <a:rPr lang="en-US" sz="1960" dirty="0" smtClean="0"/>
              <a:t>cause of </a:t>
            </a:r>
            <a:r>
              <a:rPr lang="en-US" sz="1960" dirty="0"/>
              <a:t>air </a:t>
            </a:r>
            <a:r>
              <a:rPr lang="en-US" sz="1960" dirty="0" smtClean="0"/>
              <a:t>pollution?</a:t>
            </a:r>
            <a:br>
              <a:rPr lang="en-US" sz="1960" dirty="0" smtClean="0"/>
            </a:br>
            <a:r>
              <a:rPr lang="en-US" sz="1960" dirty="0" smtClean="0"/>
              <a:t>ii </a:t>
            </a:r>
            <a:r>
              <a:rPr lang="en-US" sz="1960" dirty="0"/>
              <a:t>What harmful effect does this gas </a:t>
            </a:r>
            <a:r>
              <a:rPr lang="en-US" sz="1960" dirty="0" smtClean="0"/>
              <a:t>have?</a:t>
            </a:r>
            <a:br>
              <a:rPr lang="en-US" sz="1960" dirty="0" smtClean="0"/>
            </a:br>
            <a:r>
              <a:rPr lang="en-US" sz="1960" dirty="0" smtClean="0"/>
              <a:t>e </a:t>
            </a:r>
            <a:r>
              <a:rPr lang="en-US" sz="1960" dirty="0"/>
              <a:t>Name two other gases that contribute to </a:t>
            </a:r>
            <a:r>
              <a:rPr lang="en-US" sz="1960" dirty="0" smtClean="0"/>
              <a:t>air pollution</a:t>
            </a:r>
            <a:r>
              <a:rPr lang="en-US" sz="1960" dirty="0"/>
              <a:t>, and say what harm they do.</a:t>
            </a:r>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222</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39521099"/>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100" dirty="0" smtClean="0"/>
              <a:t>15 – Revision Questions – Core Curriculum</a:t>
            </a:r>
            <a:endParaRPr lang="en-GB" sz="3100" b="1" dirty="0" smtClean="0"/>
          </a:p>
        </p:txBody>
      </p:sp>
      <p:sp>
        <p:nvSpPr>
          <p:cNvPr id="6" name="Rectangle 33"/>
          <p:cNvSpPr/>
          <p:nvPr/>
        </p:nvSpPr>
        <p:spPr>
          <a:xfrm>
            <a:off x="179512" y="1131713"/>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DDDBEE"/>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Font typeface="+mj-lt"/>
              <a:buAutoNum type="arabicPeriod" startAt="3"/>
              <a:tabLst>
                <a:tab pos="896938" algn="l"/>
                <a:tab pos="2967038" algn="l"/>
              </a:tabLst>
            </a:pPr>
            <a:r>
              <a:rPr lang="en-US" sz="2200" dirty="0"/>
              <a:t>The rusting of iron wool gives a </a:t>
            </a:r>
            <a:r>
              <a:rPr lang="en-US" sz="2200" dirty="0" smtClean="0"/>
              <a:t/>
            </a:r>
            <a:br>
              <a:rPr lang="en-US" sz="2200" dirty="0" smtClean="0"/>
            </a:br>
            <a:r>
              <a:rPr lang="en-US" sz="2200" dirty="0" smtClean="0"/>
              <a:t>way </a:t>
            </a:r>
            <a:r>
              <a:rPr lang="en-US" sz="2200" dirty="0"/>
              <a:t>to </a:t>
            </a:r>
            <a:r>
              <a:rPr lang="en-US" sz="2200" dirty="0" smtClean="0"/>
              <a:t>find the percentage </a:t>
            </a:r>
            <a:r>
              <a:rPr lang="en-US" sz="2200" dirty="0"/>
              <a:t>of </a:t>
            </a:r>
            <a:r>
              <a:rPr lang="en-US" sz="2200" dirty="0" smtClean="0"/>
              <a:t/>
            </a:r>
            <a:br>
              <a:rPr lang="en-US" sz="2200" dirty="0" smtClean="0"/>
            </a:br>
            <a:r>
              <a:rPr lang="en-US" sz="2200" dirty="0" smtClean="0"/>
              <a:t>oxygen </a:t>
            </a:r>
            <a:r>
              <a:rPr lang="en-US" sz="2200" dirty="0"/>
              <a:t>in air, </a:t>
            </a:r>
            <a:r>
              <a:rPr lang="en-US" sz="2200" dirty="0" smtClean="0"/>
              <a:t>using </a:t>
            </a:r>
            <a:r>
              <a:rPr lang="en-US" sz="2200" dirty="0"/>
              <a:t>this </a:t>
            </a:r>
            <a:r>
              <a:rPr lang="en-US" sz="2200" dirty="0" smtClean="0"/>
              <a:t>apparatus:</a:t>
            </a:r>
            <a:br>
              <a:rPr lang="en-US" sz="2200" dirty="0" smtClean="0"/>
            </a:br>
            <a:r>
              <a:rPr lang="en-US" sz="2200" dirty="0" smtClean="0"/>
              <a:t>After </a:t>
            </a:r>
            <a:r>
              <a:rPr lang="en-US" sz="2200" dirty="0"/>
              <a:t>five days the water level had </a:t>
            </a:r>
            <a:r>
              <a:rPr lang="en-US" sz="2200" dirty="0" smtClean="0"/>
              <a:t/>
            </a:r>
            <a:br>
              <a:rPr lang="en-US" sz="2200" dirty="0" smtClean="0"/>
            </a:br>
            <a:r>
              <a:rPr lang="en-US" sz="2200" dirty="0" smtClean="0"/>
              <a:t>risen </a:t>
            </a:r>
            <a:r>
              <a:rPr lang="en-US" sz="2200" dirty="0"/>
              <a:t>by 2.5 </a:t>
            </a:r>
            <a:r>
              <a:rPr lang="en-US" sz="2200" dirty="0" smtClean="0"/>
              <a:t>cm, and </a:t>
            </a:r>
            <a:r>
              <a:rPr lang="en-US" sz="2200" dirty="0"/>
              <a:t>the iron had </a:t>
            </a:r>
            <a:r>
              <a:rPr lang="en-US" sz="2200" dirty="0" smtClean="0"/>
              <a:t/>
            </a:r>
            <a:br>
              <a:rPr lang="en-US" sz="2200" dirty="0" smtClean="0"/>
            </a:br>
            <a:r>
              <a:rPr lang="en-US" sz="2200" dirty="0" smtClean="0"/>
              <a:t>rusted </a:t>
            </a:r>
            <a:r>
              <a:rPr lang="en-US" sz="2200" dirty="0"/>
              <a:t>to iron(III) </a:t>
            </a:r>
            <a:r>
              <a:rPr lang="en-US" sz="2200" dirty="0" smtClean="0"/>
              <a:t>oxide. </a:t>
            </a:r>
          </a:p>
          <a:p>
            <a:pPr marL="811213" indent="-361950">
              <a:buFont typeface="+mj-lt"/>
              <a:buAutoNum type="alphaLcPeriod"/>
              <a:tabLst>
                <a:tab pos="896938" algn="l"/>
                <a:tab pos="2967038" algn="l"/>
              </a:tabLst>
            </a:pPr>
            <a:r>
              <a:rPr lang="en-US" sz="2200" dirty="0" smtClean="0"/>
              <a:t>Write </a:t>
            </a:r>
            <a:r>
              <a:rPr lang="en-US" sz="2200" dirty="0"/>
              <a:t>a balanced equation for </a:t>
            </a:r>
            <a:r>
              <a:rPr lang="en-US" sz="2200" dirty="0" smtClean="0"/>
              <a:t/>
            </a:r>
            <a:br>
              <a:rPr lang="en-US" sz="2200" dirty="0" smtClean="0"/>
            </a:br>
            <a:r>
              <a:rPr lang="en-US" sz="2200" dirty="0" smtClean="0"/>
              <a:t>the reaction between </a:t>
            </a:r>
            <a:r>
              <a:rPr lang="en-US" sz="2200" dirty="0"/>
              <a:t>iron wool </a:t>
            </a:r>
            <a:r>
              <a:rPr lang="en-US" sz="2200" dirty="0" smtClean="0"/>
              <a:t/>
            </a:r>
            <a:br>
              <a:rPr lang="en-US" sz="2200" dirty="0" smtClean="0"/>
            </a:br>
            <a:r>
              <a:rPr lang="en-US" sz="2200" dirty="0" smtClean="0"/>
              <a:t>and </a:t>
            </a:r>
            <a:r>
              <a:rPr lang="en-US" sz="2200" dirty="0"/>
              <a:t> </a:t>
            </a:r>
            <a:r>
              <a:rPr lang="en-US" sz="2200" dirty="0" smtClean="0"/>
              <a:t>oxygen.</a:t>
            </a:r>
          </a:p>
          <a:p>
            <a:pPr marL="811213" indent="-361950">
              <a:buFont typeface="+mj-lt"/>
              <a:buAutoNum type="alphaLcPeriod"/>
              <a:tabLst>
                <a:tab pos="896938" algn="l"/>
                <a:tab pos="2967038" algn="l"/>
              </a:tabLst>
            </a:pPr>
            <a:r>
              <a:rPr lang="en-US" sz="2200" dirty="0" smtClean="0"/>
              <a:t>The </a:t>
            </a:r>
            <a:r>
              <a:rPr lang="en-US" sz="2200" dirty="0"/>
              <a:t>iron wool was dampened with </a:t>
            </a:r>
            <a:r>
              <a:rPr lang="en-US" sz="2200" dirty="0" smtClean="0"/>
              <a:t>water before being </a:t>
            </a:r>
            <a:r>
              <a:rPr lang="en-US" sz="2200" dirty="0"/>
              <a:t>put in the tube. </a:t>
            </a:r>
            <a:r>
              <a:rPr lang="en-US" sz="2200" dirty="0" smtClean="0"/>
              <a:t>Why?</a:t>
            </a:r>
          </a:p>
          <a:p>
            <a:pPr marL="811213" indent="-361950">
              <a:buFont typeface="+mj-lt"/>
              <a:buAutoNum type="alphaLcPeriod"/>
              <a:tabLst>
                <a:tab pos="896938" algn="l"/>
                <a:tab pos="2967038" algn="l"/>
              </a:tabLst>
            </a:pPr>
            <a:r>
              <a:rPr lang="en-US" sz="2200" dirty="0" smtClean="0"/>
              <a:t>Why </a:t>
            </a:r>
            <a:r>
              <a:rPr lang="en-US" sz="2200" dirty="0"/>
              <a:t>does the water rise up the </a:t>
            </a:r>
            <a:r>
              <a:rPr lang="en-US" sz="2200" dirty="0" smtClean="0"/>
              <a:t>tube?</a:t>
            </a:r>
          </a:p>
          <a:p>
            <a:pPr marL="811213" indent="-361950">
              <a:buFont typeface="+mj-lt"/>
              <a:buAutoNum type="alphaLcPeriod"/>
              <a:tabLst>
                <a:tab pos="896938" algn="l"/>
                <a:tab pos="2967038" algn="l"/>
              </a:tabLst>
            </a:pPr>
            <a:r>
              <a:rPr lang="en-US" sz="2200" dirty="0" smtClean="0"/>
              <a:t>What </a:t>
            </a:r>
            <a:r>
              <a:rPr lang="en-US" sz="2200" dirty="0"/>
              <a:t>result does the experiment give, for </a:t>
            </a:r>
            <a:r>
              <a:rPr lang="en-US" sz="2200" dirty="0" smtClean="0"/>
              <a:t>the percentage </a:t>
            </a:r>
            <a:r>
              <a:rPr lang="en-US" sz="2200" dirty="0"/>
              <a:t>of oxygen in </a:t>
            </a:r>
            <a:r>
              <a:rPr lang="en-US" sz="2200" dirty="0" smtClean="0"/>
              <a:t>air?</a:t>
            </a:r>
          </a:p>
          <a:p>
            <a:pPr marL="811213" indent="-361950">
              <a:buFont typeface="+mj-lt"/>
              <a:buAutoNum type="alphaLcPeriod"/>
              <a:tabLst>
                <a:tab pos="896938" algn="l"/>
                <a:tab pos="2967038" algn="l"/>
              </a:tabLst>
            </a:pPr>
            <a:r>
              <a:rPr lang="en-US" sz="2200" dirty="0" smtClean="0"/>
              <a:t>What </a:t>
            </a:r>
            <a:r>
              <a:rPr lang="en-US" sz="2200" dirty="0"/>
              <a:t>sort of result would you get if you </a:t>
            </a:r>
            <a:r>
              <a:rPr lang="en-US" sz="2200" dirty="0" smtClean="0"/>
              <a:t>doubled the </a:t>
            </a:r>
            <a:r>
              <a:rPr lang="en-US" sz="2200" dirty="0"/>
              <a:t>amount </a:t>
            </a:r>
            <a:r>
              <a:rPr lang="en-US" sz="2200" dirty="0" smtClean="0"/>
              <a:t/>
            </a:r>
            <a:br>
              <a:rPr lang="en-US" sz="2200" dirty="0" smtClean="0"/>
            </a:br>
            <a:r>
              <a:rPr lang="en-US" sz="2200" dirty="0" smtClean="0"/>
              <a:t>of </a:t>
            </a:r>
            <a:r>
              <a:rPr lang="en-US" sz="2200" dirty="0"/>
              <a:t>iron wool?</a:t>
            </a:r>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222</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148064" y="1196752"/>
            <a:ext cx="3672408" cy="2736304"/>
          </a:xfrm>
          <a:prstGeom prst="rect">
            <a:avLst/>
          </a:prstGeom>
        </p:spPr>
      </p:pic>
    </p:spTree>
    <p:extLst>
      <p:ext uri="{BB962C8B-B14F-4D97-AF65-F5344CB8AC3E}">
        <p14:creationId xmlns:p14="http://schemas.microsoft.com/office/powerpoint/2010/main" val="3103090481"/>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100" dirty="0" smtClean="0"/>
              <a:t>15 – Revision Questions – Core Curriculum</a:t>
            </a:r>
            <a:endParaRPr lang="en-GB" sz="3100" b="1" dirty="0" smtClean="0"/>
          </a:p>
        </p:txBody>
      </p:sp>
      <p:sp>
        <p:nvSpPr>
          <p:cNvPr id="6" name="Rectangle 33"/>
          <p:cNvSpPr/>
          <p:nvPr/>
        </p:nvSpPr>
        <p:spPr>
          <a:xfrm>
            <a:off x="179512" y="1131713"/>
            <a:ext cx="8712968" cy="54476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DDDBEE"/>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514350" indent="-514350">
              <a:buFont typeface="+mj-lt"/>
              <a:buAutoNum type="arabicPeriod" startAt="4"/>
              <a:tabLst>
                <a:tab pos="896938" algn="l"/>
                <a:tab pos="2967038" algn="l"/>
              </a:tabLst>
            </a:pPr>
            <a:r>
              <a:rPr lang="en-US" sz="2900" dirty="0" smtClean="0"/>
              <a:t>Oxygen </a:t>
            </a:r>
            <a:r>
              <a:rPr lang="en-US" sz="2900" dirty="0"/>
              <a:t>and nitrogen, the two main gases in air, </a:t>
            </a:r>
            <a:r>
              <a:rPr lang="en-US" sz="2900" dirty="0" smtClean="0"/>
              <a:t>are both </a:t>
            </a:r>
            <a:r>
              <a:rPr lang="en-US" sz="2900" dirty="0"/>
              <a:t>slightly soluble in water. A sample of </a:t>
            </a:r>
            <a:r>
              <a:rPr lang="en-US" sz="2900" dirty="0" smtClean="0"/>
              <a:t>water was </a:t>
            </a:r>
            <a:r>
              <a:rPr lang="en-US" sz="2900" dirty="0"/>
              <a:t>boiled, and the gases collected. The </a:t>
            </a:r>
            <a:r>
              <a:rPr lang="en-US" sz="2900" dirty="0" smtClean="0"/>
              <a:t>water </a:t>
            </a:r>
            <a:r>
              <a:rPr lang="en-US" sz="2900" dirty="0" err="1" smtClean="0"/>
              <a:t>vapour</a:t>
            </a:r>
            <a:r>
              <a:rPr lang="en-US" sz="2900" dirty="0" smtClean="0"/>
              <a:t> </a:t>
            </a:r>
            <a:r>
              <a:rPr lang="en-US" sz="2900" dirty="0"/>
              <a:t>was allowed to condense and the </a:t>
            </a:r>
            <a:r>
              <a:rPr lang="en-US" sz="2900" dirty="0" smtClean="0"/>
              <a:t>remaining gases </a:t>
            </a:r>
            <a:r>
              <a:rPr lang="en-US" sz="2900" dirty="0"/>
              <a:t>were measured. In a 50 cm</a:t>
            </a:r>
            <a:r>
              <a:rPr lang="en-US" sz="2900" baseline="30000" dirty="0"/>
              <a:t>3 </a:t>
            </a:r>
            <a:r>
              <a:rPr lang="en-US" sz="2900" dirty="0"/>
              <a:t>sample of </a:t>
            </a:r>
            <a:r>
              <a:rPr lang="en-US" sz="2900" dirty="0" smtClean="0"/>
              <a:t>these gases</a:t>
            </a:r>
            <a:r>
              <a:rPr lang="en-US" sz="2900" dirty="0"/>
              <a:t>, 18 cm</a:t>
            </a:r>
            <a:r>
              <a:rPr lang="en-US" sz="2900" baseline="30000" dirty="0"/>
              <a:t>3</a:t>
            </a:r>
            <a:r>
              <a:rPr lang="en-US" sz="2900" dirty="0"/>
              <a:t> were </a:t>
            </a:r>
            <a:r>
              <a:rPr lang="en-US" sz="2900" dirty="0" smtClean="0"/>
              <a:t>oxygen.</a:t>
            </a:r>
          </a:p>
          <a:p>
            <a:pPr marL="514350" indent="-514350">
              <a:buFont typeface="+mj-lt"/>
              <a:buAutoNum type="alphaLcPeriod"/>
              <a:tabLst>
                <a:tab pos="896938" algn="l"/>
                <a:tab pos="2967038" algn="l"/>
              </a:tabLst>
            </a:pPr>
            <a:r>
              <a:rPr lang="en-US" sz="2900" dirty="0" err="1" smtClean="0"/>
              <a:t>i</a:t>
            </a:r>
            <a:r>
              <a:rPr lang="en-US" sz="2900" dirty="0" smtClean="0"/>
              <a:t> 	What </a:t>
            </a:r>
            <a:r>
              <a:rPr lang="en-US" sz="2900" dirty="0"/>
              <a:t>% of the dissolved air was </a:t>
            </a:r>
            <a:r>
              <a:rPr lang="en-US" sz="2900" dirty="0" smtClean="0"/>
              <a:t>oxygen?</a:t>
            </a:r>
            <a:br>
              <a:rPr lang="en-US" sz="2900" dirty="0" smtClean="0"/>
            </a:br>
            <a:r>
              <a:rPr lang="en-US" sz="2900" dirty="0" smtClean="0"/>
              <a:t>ii 	How </a:t>
            </a:r>
            <a:r>
              <a:rPr lang="en-US" sz="2900" dirty="0"/>
              <a:t>does this compare to the % of oxygen </a:t>
            </a:r>
            <a:r>
              <a:rPr lang="en-US" sz="2900" dirty="0" smtClean="0"/>
              <a:t>in 	the atmosphere?</a:t>
            </a:r>
          </a:p>
          <a:p>
            <a:pPr marL="514350" indent="-514350">
              <a:buFont typeface="+mj-lt"/>
              <a:buAutoNum type="alphaLcPeriod"/>
              <a:tabLst>
                <a:tab pos="896938" algn="l"/>
                <a:tab pos="2967038" algn="l"/>
              </a:tabLst>
            </a:pPr>
            <a:r>
              <a:rPr lang="en-US" sz="2900" dirty="0" smtClean="0"/>
              <a:t>About </a:t>
            </a:r>
            <a:r>
              <a:rPr lang="en-US" sz="2900" dirty="0"/>
              <a:t>what % of atmospheric air is </a:t>
            </a:r>
            <a:r>
              <a:rPr lang="en-US" sz="2900" dirty="0" smtClean="0"/>
              <a:t>nitrogen?</a:t>
            </a:r>
          </a:p>
          <a:p>
            <a:pPr marL="514350" indent="-514350">
              <a:buFont typeface="+mj-lt"/>
              <a:buAutoNum type="alphaLcPeriod"/>
              <a:tabLst>
                <a:tab pos="896938" algn="l"/>
                <a:tab pos="2967038" algn="l"/>
              </a:tabLst>
            </a:pPr>
            <a:r>
              <a:rPr lang="en-US" sz="2900" dirty="0" smtClean="0"/>
              <a:t>Which </a:t>
            </a:r>
            <a:r>
              <a:rPr lang="en-US" sz="2900" dirty="0"/>
              <a:t>gas, nitrogen or oxygen, is more </a:t>
            </a:r>
            <a:r>
              <a:rPr lang="en-US" sz="2900" dirty="0" smtClean="0"/>
              <a:t>soluble in </a:t>
            </a:r>
            <a:r>
              <a:rPr lang="en-US" sz="2900" dirty="0"/>
              <a:t>water?</a:t>
            </a:r>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223</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79890406"/>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100" dirty="0" smtClean="0"/>
              <a:t>15 – Revision Questions – Core Curriculum</a:t>
            </a:r>
            <a:endParaRPr lang="en-GB" sz="3100" b="1" dirty="0" smtClean="0"/>
          </a:p>
        </p:txBody>
      </p:sp>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DDDBEE"/>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514350" indent="-514350">
              <a:buFont typeface="+mj-lt"/>
              <a:buAutoNum type="arabicPeriod" startAt="5"/>
              <a:tabLst>
                <a:tab pos="896938" algn="l"/>
                <a:tab pos="2967038" algn="l"/>
              </a:tabLst>
            </a:pPr>
            <a:r>
              <a:rPr lang="en-US" sz="2100" dirty="0" smtClean="0"/>
              <a:t>This </a:t>
            </a:r>
            <a:r>
              <a:rPr lang="en-US" sz="2100" dirty="0"/>
              <a:t>diagram shows one stage in the treatment </a:t>
            </a:r>
            <a:r>
              <a:rPr lang="en-US" sz="2100" dirty="0" smtClean="0"/>
              <a:t>of water </a:t>
            </a:r>
            <a:r>
              <a:rPr lang="en-US" sz="2100" dirty="0"/>
              <a:t>to make it ready for piping to homes</a:t>
            </a:r>
            <a:r>
              <a:rPr lang="en-US" sz="2100" dirty="0" smtClean="0"/>
              <a:t>:</a:t>
            </a:r>
          </a:p>
          <a:p>
            <a:pPr marL="811213" indent="-361950">
              <a:buFont typeface="+mj-lt"/>
              <a:buAutoNum type="alphaLcPeriod"/>
              <a:tabLst>
                <a:tab pos="2967038" algn="l"/>
              </a:tabLst>
            </a:pPr>
            <a:r>
              <a:rPr lang="en-US" sz="2100" dirty="0" smtClean="0"/>
              <a:t>Name </a:t>
            </a:r>
            <a:r>
              <a:rPr lang="en-US" sz="2100" dirty="0"/>
              <a:t>the process being </a:t>
            </a:r>
            <a:r>
              <a:rPr lang="en-US" sz="2100" dirty="0" smtClean="0"/>
              <a:t/>
            </a:r>
            <a:br>
              <a:rPr lang="en-US" sz="2100" dirty="0" smtClean="0"/>
            </a:br>
            <a:r>
              <a:rPr lang="en-US" sz="2100" dirty="0" smtClean="0"/>
              <a:t>carried out </a:t>
            </a:r>
            <a:r>
              <a:rPr lang="en-US" sz="2100" dirty="0"/>
              <a:t>here.</a:t>
            </a:r>
          </a:p>
          <a:p>
            <a:pPr marL="811213" indent="-361950">
              <a:buFont typeface="+mj-lt"/>
              <a:buAutoNum type="alphaLcPeriod"/>
              <a:tabLst>
                <a:tab pos="2967038" algn="l"/>
              </a:tabLst>
            </a:pPr>
            <a:r>
              <a:rPr lang="en-US" sz="2100" dirty="0" smtClean="0"/>
              <a:t>The </a:t>
            </a:r>
            <a:r>
              <a:rPr lang="en-US" sz="2100" dirty="0"/>
              <a:t>water entering this stage </a:t>
            </a:r>
            <a:r>
              <a:rPr lang="en-US" sz="2100" dirty="0" smtClean="0"/>
              <a:t/>
            </a:r>
            <a:br>
              <a:rPr lang="en-US" sz="2100" dirty="0" smtClean="0"/>
            </a:br>
            <a:r>
              <a:rPr lang="en-US" sz="2100" dirty="0" smtClean="0"/>
              <a:t>has already been treated </a:t>
            </a:r>
            <a:r>
              <a:rPr lang="en-US" sz="2100" dirty="0"/>
              <a:t>with </a:t>
            </a:r>
            <a:r>
              <a:rPr lang="en-US" sz="2100" dirty="0" smtClean="0"/>
              <a:t/>
            </a:r>
            <a:br>
              <a:rPr lang="en-US" sz="2100" dirty="0" smtClean="0"/>
            </a:br>
            <a:r>
              <a:rPr lang="en-US" sz="2100" dirty="0" smtClean="0"/>
              <a:t>a </a:t>
            </a:r>
            <a:r>
              <a:rPr lang="en-US" sz="2100" dirty="0"/>
              <a:t>coagulant, </a:t>
            </a:r>
            <a:r>
              <a:rPr lang="en-US" sz="2100" dirty="0" err="1" smtClean="0"/>
              <a:t>aluminium</a:t>
            </a:r>
            <a:r>
              <a:rPr lang="en-US" sz="2100" dirty="0" smtClean="0"/>
              <a:t> sulfate. </a:t>
            </a:r>
            <a:br>
              <a:rPr lang="en-US" sz="2100" dirty="0" smtClean="0"/>
            </a:br>
            <a:r>
              <a:rPr lang="en-US" sz="2100" dirty="0" smtClean="0"/>
              <a:t>What </a:t>
            </a:r>
            <a:r>
              <a:rPr lang="en-US" sz="2100" dirty="0"/>
              <a:t>does a coagulant do?</a:t>
            </a:r>
          </a:p>
          <a:p>
            <a:pPr marL="811213" indent="-361950">
              <a:buFont typeface="+mj-lt"/>
              <a:buAutoNum type="alphaLcPeriod"/>
              <a:tabLst>
                <a:tab pos="1258888" algn="l"/>
                <a:tab pos="2863850" algn="l"/>
              </a:tabLst>
            </a:pPr>
            <a:r>
              <a:rPr lang="en-US" sz="2100" dirty="0" smtClean="0"/>
              <a:t>Which kinds of impurities will the above process: </a:t>
            </a:r>
            <a:br>
              <a:rPr lang="en-US" sz="2100" dirty="0" smtClean="0"/>
            </a:br>
            <a:r>
              <a:rPr lang="en-US" sz="2100" b="1" dirty="0" err="1" smtClean="0"/>
              <a:t>i</a:t>
            </a:r>
            <a:r>
              <a:rPr lang="en-US" sz="2100" dirty="0" smtClean="0"/>
              <a:t> remove? 	</a:t>
            </a:r>
            <a:r>
              <a:rPr lang="en-US" sz="2100" b="1" dirty="0" smtClean="0"/>
              <a:t>ii</a:t>
            </a:r>
            <a:r>
              <a:rPr lang="en-US" sz="2100" dirty="0" smtClean="0"/>
              <a:t> fail to remove?</a:t>
            </a:r>
          </a:p>
          <a:p>
            <a:pPr marL="811213" indent="-361950">
              <a:buFont typeface="+mj-lt"/>
              <a:buAutoNum type="alphaLcPeriod"/>
              <a:tabLst>
                <a:tab pos="1258888" algn="l"/>
                <a:tab pos="2863850" algn="l"/>
              </a:tabLst>
            </a:pPr>
            <a:r>
              <a:rPr lang="en-US" sz="2100" dirty="0" smtClean="0"/>
              <a:t>The </a:t>
            </a:r>
            <a:r>
              <a:rPr lang="en-US" sz="2100" dirty="0"/>
              <a:t>next stage in treatment is </a:t>
            </a:r>
            <a:r>
              <a:rPr lang="en-US" sz="2100" dirty="0" smtClean="0"/>
              <a:t>chlorination.</a:t>
            </a:r>
            <a:br>
              <a:rPr lang="en-US" sz="2100" dirty="0" smtClean="0"/>
            </a:br>
            <a:r>
              <a:rPr lang="en-US" sz="2100" b="1" dirty="0" err="1" smtClean="0"/>
              <a:t>i</a:t>
            </a:r>
            <a:r>
              <a:rPr lang="en-US" sz="2100" dirty="0" smtClean="0"/>
              <a:t> 	What </a:t>
            </a:r>
            <a:r>
              <a:rPr lang="en-US" sz="2100" dirty="0"/>
              <a:t>does this term </a:t>
            </a:r>
            <a:r>
              <a:rPr lang="en-US" sz="2100" dirty="0" smtClean="0"/>
              <a:t>mean?</a:t>
            </a:r>
            <a:br>
              <a:rPr lang="en-US" sz="2100" dirty="0" smtClean="0"/>
            </a:br>
            <a:r>
              <a:rPr lang="en-US" sz="2100" b="1" dirty="0" smtClean="0"/>
              <a:t>ii</a:t>
            </a:r>
            <a:r>
              <a:rPr lang="en-US" sz="2100" dirty="0" smtClean="0"/>
              <a:t> 	Why </a:t>
            </a:r>
            <a:r>
              <a:rPr lang="en-US" sz="2100" dirty="0"/>
              <a:t>is this process carried out?</a:t>
            </a:r>
          </a:p>
          <a:p>
            <a:pPr marL="811213" indent="-361950">
              <a:buFont typeface="+mj-lt"/>
              <a:buAutoNum type="alphaLcPeriod"/>
              <a:tabLst>
                <a:tab pos="2967038" algn="l"/>
              </a:tabLst>
            </a:pPr>
            <a:r>
              <a:rPr lang="en-US" sz="2100" dirty="0" smtClean="0"/>
              <a:t>In </a:t>
            </a:r>
            <a:r>
              <a:rPr lang="en-US" sz="2100" dirty="0"/>
              <a:t>some places the water is too acidic to </a:t>
            </a:r>
            <a:r>
              <a:rPr lang="en-US" sz="2100" dirty="0" smtClean="0"/>
              <a:t>be piped </a:t>
            </a:r>
            <a:r>
              <a:rPr lang="en-US" sz="2100" dirty="0"/>
              <a:t>to homes. What could be added to </a:t>
            </a:r>
            <a:r>
              <a:rPr lang="en-US" sz="2100" dirty="0" smtClean="0"/>
              <a:t>reduce the </a:t>
            </a:r>
            <a:r>
              <a:rPr lang="en-US" sz="2100" dirty="0"/>
              <a:t>acidity level?</a:t>
            </a:r>
          </a:p>
          <a:p>
            <a:pPr marL="811213" indent="-361950">
              <a:buFont typeface="+mj-lt"/>
              <a:buAutoNum type="alphaLcPeriod"/>
              <a:tabLst>
                <a:tab pos="2967038" algn="l"/>
              </a:tabLst>
            </a:pPr>
            <a:r>
              <a:rPr lang="en-US" sz="2100" dirty="0" smtClean="0"/>
              <a:t>At </a:t>
            </a:r>
            <a:r>
              <a:rPr lang="en-US" sz="2100" dirty="0"/>
              <a:t>the end of treatment, another element may </a:t>
            </a:r>
            <a:r>
              <a:rPr lang="en-US" sz="2100" dirty="0" smtClean="0"/>
              <a:t>be added </a:t>
            </a:r>
            <a:r>
              <a:rPr lang="en-US" sz="2100" dirty="0"/>
              <a:t>to water, for dental reasons, in the </a:t>
            </a:r>
            <a:r>
              <a:rPr lang="en-US" sz="2100" dirty="0" smtClean="0"/>
              <a:t>form of </a:t>
            </a:r>
            <a:r>
              <a:rPr lang="en-US" sz="2100" dirty="0"/>
              <a:t>a salt. Which element is this?</a:t>
            </a:r>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223</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689015" y="1556792"/>
            <a:ext cx="4131457" cy="1944216"/>
          </a:xfrm>
          <a:prstGeom prst="rect">
            <a:avLst/>
          </a:prstGeom>
        </p:spPr>
      </p:pic>
    </p:spTree>
    <p:extLst>
      <p:ext uri="{BB962C8B-B14F-4D97-AF65-F5344CB8AC3E}">
        <p14:creationId xmlns:p14="http://schemas.microsoft.com/office/powerpoint/2010/main" val="3152887582"/>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000" dirty="0" smtClean="0"/>
              <a:t>15 – Revision Questions – Extended Curriculum</a:t>
            </a:r>
            <a:endParaRPr lang="en-GB" sz="3000" b="1" dirty="0" smtClean="0"/>
          </a:p>
        </p:txBody>
      </p:sp>
      <p:sp>
        <p:nvSpPr>
          <p:cNvPr id="6" name="Rectangle 33"/>
          <p:cNvSpPr/>
          <p:nvPr/>
        </p:nvSpPr>
        <p:spPr>
          <a:xfrm>
            <a:off x="179512" y="1131713"/>
            <a:ext cx="8712968"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DDDBEE"/>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514350" indent="-514350">
              <a:buFont typeface="+mj-lt"/>
              <a:buAutoNum type="arabicPeriod" startAt="6"/>
              <a:tabLst>
                <a:tab pos="896938" algn="l"/>
                <a:tab pos="2967038" algn="l"/>
              </a:tabLst>
            </a:pPr>
            <a:r>
              <a:rPr lang="en-US" sz="3000" dirty="0" smtClean="0"/>
              <a:t>Nitrogen </a:t>
            </a:r>
            <a:r>
              <a:rPr lang="en-US" sz="3000" dirty="0"/>
              <a:t>and oxygen are separated from air </a:t>
            </a:r>
            <a:r>
              <a:rPr lang="en-US" sz="3000" dirty="0" smtClean="0"/>
              <a:t>by fractional </a:t>
            </a:r>
            <a:r>
              <a:rPr lang="en-US" sz="3000" dirty="0"/>
              <a:t>distillation. Oxygen boils at 2183 °C </a:t>
            </a:r>
            <a:r>
              <a:rPr lang="en-US" sz="3000" dirty="0" smtClean="0"/>
              <a:t>and nitrogen </a:t>
            </a:r>
            <a:r>
              <a:rPr lang="en-US" sz="3000" dirty="0"/>
              <a:t>at 2196 °</a:t>
            </a:r>
            <a:r>
              <a:rPr lang="en-US" sz="3000" dirty="0" smtClean="0"/>
              <a:t>C.</a:t>
            </a:r>
          </a:p>
          <a:p>
            <a:pPr marL="514350" indent="-514350">
              <a:buFont typeface="+mj-lt"/>
              <a:buAutoNum type="alphaLcPeriod"/>
              <a:tabLst>
                <a:tab pos="896938" algn="l"/>
                <a:tab pos="2967038" algn="l"/>
              </a:tabLst>
            </a:pPr>
            <a:r>
              <a:rPr lang="en-US" sz="3000" dirty="0" smtClean="0"/>
              <a:t>Write </a:t>
            </a:r>
            <a:r>
              <a:rPr lang="en-US" sz="3000" dirty="0"/>
              <a:t>the chemical formulae of these two </a:t>
            </a:r>
            <a:r>
              <a:rPr lang="en-US" sz="3000" dirty="0" smtClean="0"/>
              <a:t>gases.</a:t>
            </a:r>
          </a:p>
          <a:p>
            <a:pPr marL="514350" indent="-514350">
              <a:buFont typeface="+mj-lt"/>
              <a:buAutoNum type="alphaLcPeriod"/>
              <a:tabLst>
                <a:tab pos="896938" algn="l"/>
                <a:tab pos="2967038" algn="l"/>
              </a:tabLst>
            </a:pPr>
            <a:r>
              <a:rPr lang="en-US" sz="3000" dirty="0" smtClean="0"/>
              <a:t>What </a:t>
            </a:r>
            <a:r>
              <a:rPr lang="en-US" sz="3000" dirty="0"/>
              <a:t>state must the air be in, before </a:t>
            </a:r>
            <a:r>
              <a:rPr lang="en-US" sz="3000" dirty="0" smtClean="0"/>
              <a:t>fractional distillation </a:t>
            </a:r>
            <a:r>
              <a:rPr lang="en-US" sz="3000" dirty="0"/>
              <a:t>can be carried </a:t>
            </a:r>
            <a:r>
              <a:rPr lang="en-US" sz="3000" dirty="0" smtClean="0"/>
              <a:t>out?</a:t>
            </a:r>
          </a:p>
          <a:p>
            <a:pPr marL="514350" indent="-514350">
              <a:buFont typeface="+mj-lt"/>
              <a:buAutoNum type="alphaLcPeriod"/>
              <a:tabLst>
                <a:tab pos="896938" algn="l"/>
                <a:tab pos="2967038" algn="l"/>
              </a:tabLst>
            </a:pPr>
            <a:r>
              <a:rPr lang="en-US" sz="3000" dirty="0" smtClean="0"/>
              <a:t>Very </a:t>
            </a:r>
            <a:r>
              <a:rPr lang="en-US" sz="3000" dirty="0"/>
              <a:t>low temperatures are required for </a:t>
            </a:r>
            <a:r>
              <a:rPr lang="en-US" sz="3000" dirty="0" smtClean="0"/>
              <a:t>b. How </a:t>
            </a:r>
            <a:r>
              <a:rPr lang="en-US" sz="3000" dirty="0"/>
              <a:t>are these </a:t>
            </a:r>
            <a:r>
              <a:rPr lang="en-US" sz="3000" dirty="0" smtClean="0"/>
              <a:t>achieved?</a:t>
            </a:r>
          </a:p>
          <a:p>
            <a:pPr marL="514350" indent="-514350">
              <a:buFont typeface="+mj-lt"/>
              <a:buAutoNum type="alphaLcPeriod"/>
              <a:tabLst>
                <a:tab pos="896938" algn="l"/>
                <a:tab pos="2967038" algn="l"/>
              </a:tabLst>
            </a:pPr>
            <a:r>
              <a:rPr lang="en-US" sz="3000" dirty="0" smtClean="0"/>
              <a:t>Explain</a:t>
            </a:r>
            <a:r>
              <a:rPr lang="en-US" sz="3000" dirty="0"/>
              <a:t>, using their boiling points, how </a:t>
            </a:r>
            <a:r>
              <a:rPr lang="en-US" sz="3000" dirty="0" smtClean="0"/>
              <a:t>the nitrogen </a:t>
            </a:r>
            <a:r>
              <a:rPr lang="en-US" sz="3000" dirty="0"/>
              <a:t>and oxygen are </a:t>
            </a:r>
            <a:r>
              <a:rPr lang="en-US" sz="3000" dirty="0" smtClean="0"/>
              <a:t>separated.</a:t>
            </a:r>
          </a:p>
          <a:p>
            <a:pPr marL="514350" indent="-514350">
              <a:buFont typeface="+mj-lt"/>
              <a:buAutoNum type="alphaLcPeriod"/>
              <a:tabLst>
                <a:tab pos="896938" algn="l"/>
                <a:tab pos="2967038" algn="l"/>
              </a:tabLst>
            </a:pPr>
            <a:r>
              <a:rPr lang="en-US" sz="3000" dirty="0" smtClean="0"/>
              <a:t>Name </a:t>
            </a:r>
            <a:r>
              <a:rPr lang="en-US" sz="3000" dirty="0"/>
              <a:t>one other gas obtained in the process.</a:t>
            </a:r>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223</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9317457"/>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000" dirty="0" smtClean="0"/>
              <a:t>15 – Revision Questions – Extended Curriculum</a:t>
            </a:r>
            <a:endParaRPr lang="en-GB" sz="3000" b="1" dirty="0" smtClean="0"/>
          </a:p>
        </p:txBody>
      </p:sp>
      <p:sp>
        <p:nvSpPr>
          <p:cNvPr id="6" name="Rectangle 33"/>
          <p:cNvSpPr/>
          <p:nvPr/>
        </p:nvSpPr>
        <p:spPr>
          <a:xfrm>
            <a:off x="179512" y="1131713"/>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DDDBEE"/>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514350" indent="-514350">
              <a:buFont typeface="+mj-lt"/>
              <a:buAutoNum type="arabicPeriod" startAt="7"/>
              <a:tabLst>
                <a:tab pos="896938" algn="l"/>
                <a:tab pos="2967038" algn="l"/>
              </a:tabLst>
            </a:pPr>
            <a:r>
              <a:rPr lang="en-US" sz="2160" dirty="0"/>
              <a:t>Modern cars are fitted with catalytic </a:t>
            </a:r>
            <a:r>
              <a:rPr lang="en-US" sz="2160" dirty="0" smtClean="0"/>
              <a:t>converters. An </a:t>
            </a:r>
            <a:r>
              <a:rPr lang="en-US" sz="2160" dirty="0"/>
              <a:t>outline of one is shown below</a:t>
            </a:r>
            <a:r>
              <a:rPr lang="en-US" sz="2160" dirty="0" smtClean="0"/>
              <a:t>:</a:t>
            </a:r>
          </a:p>
          <a:p>
            <a:pPr marL="457200" indent="-457200">
              <a:buFont typeface="+mj-lt"/>
              <a:buAutoNum type="alphaLcPeriod"/>
              <a:tabLst>
                <a:tab pos="896938" algn="l"/>
                <a:tab pos="2967038" algn="l"/>
              </a:tabLst>
            </a:pPr>
            <a:r>
              <a:rPr lang="en-US" sz="2160" b="1" dirty="0" err="1" smtClean="0"/>
              <a:t>i</a:t>
            </a:r>
            <a:r>
              <a:rPr lang="en-US" sz="2160" dirty="0" smtClean="0"/>
              <a:t> 	Where </a:t>
            </a:r>
            <a:r>
              <a:rPr lang="en-US" sz="2160" dirty="0"/>
              <a:t>in the car is the catalytic </a:t>
            </a:r>
            <a:r>
              <a:rPr lang="en-US" sz="2160" dirty="0" smtClean="0"/>
              <a:t/>
            </a:r>
            <a:br>
              <a:rPr lang="en-US" sz="2160" dirty="0" smtClean="0"/>
            </a:br>
            <a:r>
              <a:rPr lang="en-US" sz="2160" dirty="0" smtClean="0"/>
              <a:t>converter?</a:t>
            </a:r>
            <a:br>
              <a:rPr lang="en-US" sz="2160" dirty="0" smtClean="0"/>
            </a:br>
            <a:r>
              <a:rPr lang="en-US" sz="2160" b="1" dirty="0" smtClean="0"/>
              <a:t>ii</a:t>
            </a:r>
            <a:r>
              <a:rPr lang="en-US" sz="2160" dirty="0" smtClean="0"/>
              <a:t> 	What </a:t>
            </a:r>
            <a:r>
              <a:rPr lang="en-US" sz="2160" dirty="0"/>
              <a:t>is the purpose of a catalytic </a:t>
            </a:r>
            <a:r>
              <a:rPr lang="en-US" sz="2160" dirty="0" smtClean="0"/>
              <a:t/>
            </a:r>
            <a:br>
              <a:rPr lang="en-US" sz="2160" dirty="0" smtClean="0"/>
            </a:br>
            <a:r>
              <a:rPr lang="en-US" sz="2160" dirty="0" smtClean="0"/>
              <a:t>converter?</a:t>
            </a:r>
            <a:br>
              <a:rPr lang="en-US" sz="2160" dirty="0" smtClean="0"/>
            </a:br>
            <a:r>
              <a:rPr lang="en-US" sz="2160" b="1" dirty="0" smtClean="0"/>
              <a:t>iii</a:t>
            </a:r>
            <a:r>
              <a:rPr lang="en-US" sz="2160" dirty="0" smtClean="0"/>
              <a:t> 	Which </a:t>
            </a:r>
            <a:r>
              <a:rPr lang="en-US" sz="2160" dirty="0"/>
              <a:t>type of elements are </a:t>
            </a:r>
            <a:r>
              <a:rPr lang="en-US" sz="2160" dirty="0" smtClean="0"/>
              <a:t/>
            </a:r>
            <a:br>
              <a:rPr lang="en-US" sz="2160" dirty="0" smtClean="0"/>
            </a:br>
            <a:r>
              <a:rPr lang="en-US" sz="2160" dirty="0" smtClean="0"/>
              <a:t>rhodium, platinum</a:t>
            </a:r>
            <a:r>
              <a:rPr lang="en-US" sz="2160" dirty="0"/>
              <a:t>, </a:t>
            </a:r>
            <a:r>
              <a:rPr lang="en-US" sz="2160" dirty="0" smtClean="0"/>
              <a:t>and </a:t>
            </a:r>
            <a:r>
              <a:rPr lang="en-US" sz="2160" dirty="0"/>
              <a:t>palladium?</a:t>
            </a:r>
          </a:p>
          <a:p>
            <a:pPr marL="457200" indent="-457200">
              <a:buFont typeface="+mj-lt"/>
              <a:buAutoNum type="alphaLcPeriod"/>
              <a:tabLst>
                <a:tab pos="896938" algn="l"/>
                <a:tab pos="2967038" algn="l"/>
              </a:tabLst>
            </a:pPr>
            <a:r>
              <a:rPr lang="en-US" sz="2160" dirty="0" smtClean="0"/>
              <a:t>Look </a:t>
            </a:r>
            <a:r>
              <a:rPr lang="en-US" sz="2160" dirty="0"/>
              <a:t>at the gases that enter the </a:t>
            </a:r>
            <a:r>
              <a:rPr lang="en-US" sz="2160" dirty="0" smtClean="0"/>
              <a:t>converter.</a:t>
            </a:r>
            <a:br>
              <a:rPr lang="en-US" sz="2160" dirty="0" smtClean="0"/>
            </a:br>
            <a:r>
              <a:rPr lang="en-US" sz="2160" b="1" dirty="0" err="1" smtClean="0"/>
              <a:t>i</a:t>
            </a:r>
            <a:r>
              <a:rPr lang="en-US" sz="2160" dirty="0" smtClean="0"/>
              <a:t> 	How </a:t>
            </a:r>
            <a:r>
              <a:rPr lang="en-US" sz="2160" dirty="0"/>
              <a:t>and where are the oxides of </a:t>
            </a:r>
            <a:r>
              <a:rPr lang="en-US" sz="2160" dirty="0" smtClean="0"/>
              <a:t>nitrogen formed?</a:t>
            </a:r>
            <a:br>
              <a:rPr lang="en-US" sz="2160" dirty="0" smtClean="0"/>
            </a:br>
            <a:r>
              <a:rPr lang="en-US" sz="2160" b="1" dirty="0" smtClean="0"/>
              <a:t>ii</a:t>
            </a:r>
            <a:r>
              <a:rPr lang="en-US" sz="2160" dirty="0" smtClean="0"/>
              <a:t> 	Where </a:t>
            </a:r>
            <a:r>
              <a:rPr lang="en-US" sz="2160" dirty="0"/>
              <a:t>do the unburnt </a:t>
            </a:r>
            <a:r>
              <a:rPr lang="en-US" sz="2160" dirty="0" smtClean="0"/>
              <a:t>hydrocarbons come from?</a:t>
            </a:r>
          </a:p>
          <a:p>
            <a:pPr marL="457200" indent="-457200">
              <a:buFont typeface="+mj-lt"/>
              <a:buAutoNum type="alphaLcPeriod"/>
              <a:tabLst>
                <a:tab pos="896938" algn="l"/>
                <a:tab pos="2967038" algn="l"/>
              </a:tabLst>
            </a:pPr>
            <a:r>
              <a:rPr lang="en-US" sz="2160" dirty="0" smtClean="0"/>
              <a:t>The </a:t>
            </a:r>
            <a:r>
              <a:rPr lang="en-US" sz="2160" dirty="0"/>
              <a:t>gases below enter </a:t>
            </a:r>
            <a:r>
              <a:rPr lang="en-US" sz="2160" dirty="0" smtClean="0"/>
              <a:t/>
            </a:r>
            <a:br>
              <a:rPr lang="en-US" sz="2160" dirty="0" smtClean="0"/>
            </a:br>
            <a:r>
              <a:rPr lang="en-US" sz="2160" dirty="0" smtClean="0"/>
              <a:t>the </a:t>
            </a:r>
            <a:r>
              <a:rPr lang="en-US" sz="2160" dirty="0"/>
              <a:t>catalytic </a:t>
            </a:r>
            <a:r>
              <a:rPr lang="en-US" sz="2160" dirty="0" smtClean="0"/>
              <a:t>converter. </a:t>
            </a:r>
            <a:br>
              <a:rPr lang="en-US" sz="2160" dirty="0" smtClean="0"/>
            </a:br>
            <a:r>
              <a:rPr lang="en-US" sz="2160" dirty="0" smtClean="0"/>
              <a:t>Name </a:t>
            </a:r>
            <a:r>
              <a:rPr lang="en-US" sz="2160" dirty="0"/>
              <a:t>substances </a:t>
            </a:r>
            <a:r>
              <a:rPr lang="en-US" sz="2160" dirty="0" err="1"/>
              <a:t>i</a:t>
            </a:r>
            <a:r>
              <a:rPr lang="en-US" sz="2160" dirty="0"/>
              <a:t> – iv, </a:t>
            </a:r>
            <a:r>
              <a:rPr lang="en-US" sz="2160" dirty="0" smtClean="0"/>
              <a:t/>
            </a:r>
            <a:br>
              <a:rPr lang="en-US" sz="2160" dirty="0" smtClean="0"/>
            </a:br>
            <a:r>
              <a:rPr lang="en-US" sz="2160" dirty="0" smtClean="0"/>
              <a:t>to </a:t>
            </a:r>
            <a:r>
              <a:rPr lang="en-US" sz="2160" dirty="0"/>
              <a:t>show what the </a:t>
            </a:r>
            <a:r>
              <a:rPr lang="en-US" sz="2160" dirty="0" smtClean="0"/>
              <a:t>gases </a:t>
            </a:r>
            <a:br>
              <a:rPr lang="en-US" sz="2160" dirty="0" smtClean="0"/>
            </a:br>
            <a:r>
              <a:rPr lang="en-US" sz="2160" dirty="0" smtClean="0"/>
              <a:t>are </a:t>
            </a:r>
            <a:r>
              <a:rPr lang="en-US" sz="2160" dirty="0"/>
              <a:t>converted into</a:t>
            </a:r>
            <a:r>
              <a:rPr lang="en-US" sz="2160" dirty="0" smtClean="0"/>
              <a:t>.</a:t>
            </a:r>
            <a:endParaRPr lang="en-US" sz="2160" dirty="0"/>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223</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64088" y="1556792"/>
            <a:ext cx="3456384" cy="1800201"/>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046897535"/>
              </p:ext>
            </p:extLst>
          </p:nvPr>
        </p:nvGraphicFramePr>
        <p:xfrm>
          <a:off x="4067944" y="4797152"/>
          <a:ext cx="4680520" cy="1752600"/>
        </p:xfrm>
        <a:graphic>
          <a:graphicData uri="http://schemas.openxmlformats.org/drawingml/2006/table">
            <a:tbl>
              <a:tblPr firstRow="1" bandRow="1">
                <a:tableStyleId>{5C22544A-7EE6-4342-B048-85BDC9FD1C3A}</a:tableStyleId>
              </a:tblPr>
              <a:tblGrid>
                <a:gridCol w="2016224"/>
                <a:gridCol w="2664296"/>
              </a:tblGrid>
              <a:tr h="370840">
                <a:tc>
                  <a:txBody>
                    <a:bodyPr/>
                    <a:lstStyle/>
                    <a:p>
                      <a:r>
                        <a:rPr lang="en-IE" dirty="0" smtClean="0">
                          <a:latin typeface="Arial" panose="020B0604020202020204" pitchFamily="34" charset="0"/>
                          <a:cs typeface="Arial" panose="020B0604020202020204" pitchFamily="34" charset="0"/>
                        </a:rPr>
                        <a:t>Gases in</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Converted to</a:t>
                      </a:r>
                      <a:endParaRPr lang="en-GB" dirty="0">
                        <a:latin typeface="Arial" panose="020B0604020202020204" pitchFamily="34" charset="0"/>
                        <a:cs typeface="Arial" panose="020B0604020202020204" pitchFamily="34" charset="0"/>
                      </a:endParaRPr>
                    </a:p>
                  </a:txBody>
                  <a:tcP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oxides of nitrogen</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i: __________________</a:t>
                      </a:r>
                      <a:endParaRPr lang="en-GB" dirty="0">
                        <a:latin typeface="Arial" panose="020B0604020202020204" pitchFamily="34" charset="0"/>
                        <a:cs typeface="Arial" panose="020B0604020202020204" pitchFamily="34" charset="0"/>
                      </a:endParaRPr>
                    </a:p>
                  </a:txBody>
                  <a:tcP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carbon monoxide</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Ii: _________________</a:t>
                      </a:r>
                      <a:endParaRPr lang="en-GB" dirty="0">
                        <a:latin typeface="Arial" panose="020B0604020202020204" pitchFamily="34" charset="0"/>
                        <a:cs typeface="Arial" panose="020B0604020202020204" pitchFamily="34" charset="0"/>
                      </a:endParaRPr>
                    </a:p>
                  </a:txBody>
                  <a:tcP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unburnt hydrocarbons</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Iii: _________________</a:t>
                      </a:r>
                      <a:br>
                        <a:rPr lang="en-IE" dirty="0" smtClean="0">
                          <a:latin typeface="Arial" panose="020B0604020202020204" pitchFamily="34" charset="0"/>
                          <a:cs typeface="Arial" panose="020B0604020202020204" pitchFamily="34" charset="0"/>
                        </a:rPr>
                      </a:br>
                      <a:r>
                        <a:rPr lang="en-IE" dirty="0" smtClean="0">
                          <a:latin typeface="Arial" panose="020B0604020202020204" pitchFamily="34" charset="0"/>
                          <a:cs typeface="Arial" panose="020B0604020202020204" pitchFamily="34" charset="0"/>
                        </a:rPr>
                        <a:t>and iv:</a:t>
                      </a:r>
                      <a:r>
                        <a:rPr lang="en-IE" baseline="0" dirty="0" smtClean="0">
                          <a:latin typeface="Arial" panose="020B0604020202020204" pitchFamily="34" charset="0"/>
                          <a:cs typeface="Arial" panose="020B0604020202020204" pitchFamily="34" charset="0"/>
                        </a:rPr>
                        <a:t> _____________</a:t>
                      </a: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54494862"/>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000" dirty="0" smtClean="0"/>
              <a:t>15 – Revision Questions – Extended Curriculum</a:t>
            </a:r>
            <a:endParaRPr lang="en-GB" sz="3000" b="1" dirty="0" smtClean="0"/>
          </a:p>
        </p:txBody>
      </p:sp>
      <p:sp>
        <p:nvSpPr>
          <p:cNvPr id="6" name="Rectangle 33"/>
          <p:cNvSpPr/>
          <p:nvPr/>
        </p:nvSpPr>
        <p:spPr>
          <a:xfrm>
            <a:off x="179512" y="1131713"/>
            <a:ext cx="8712968" cy="55080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DDDBEE"/>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514350" indent="-514350">
              <a:buFont typeface="+mj-lt"/>
              <a:buAutoNum type="arabicPeriod" startAt="8"/>
              <a:tabLst>
                <a:tab pos="1258888" algn="l"/>
                <a:tab pos="2967038" algn="l"/>
              </a:tabLst>
            </a:pPr>
            <a:r>
              <a:rPr lang="en-US" sz="2160" dirty="0" smtClean="0"/>
              <a:t>In </a:t>
            </a:r>
            <a:r>
              <a:rPr lang="en-US" sz="2160" dirty="0"/>
              <a:t>the catalytic converters fitted to modern </a:t>
            </a:r>
            <a:r>
              <a:rPr lang="en-US" sz="2160" dirty="0" smtClean="0"/>
              <a:t>cars, carbon </a:t>
            </a:r>
            <a:r>
              <a:rPr lang="en-US" sz="2160" dirty="0"/>
              <a:t>monoxide and oxides of nitrogen in </a:t>
            </a:r>
            <a:r>
              <a:rPr lang="en-US" sz="2160" dirty="0" smtClean="0"/>
              <a:t>the exhaust </a:t>
            </a:r>
            <a:r>
              <a:rPr lang="en-US" sz="2160" dirty="0"/>
              <a:t>gas are converted to other substances.</a:t>
            </a:r>
          </a:p>
          <a:p>
            <a:pPr marL="896938" indent="-361950">
              <a:buFont typeface="+mj-lt"/>
              <a:buAutoNum type="alphaLcPeriod"/>
              <a:tabLst>
                <a:tab pos="1258888" algn="l"/>
                <a:tab pos="2967038" algn="l"/>
              </a:tabLst>
            </a:pPr>
            <a:r>
              <a:rPr lang="en-US" sz="2160" b="1" dirty="0" err="1" smtClean="0"/>
              <a:t>i</a:t>
            </a:r>
            <a:r>
              <a:rPr lang="en-US" sz="2160" dirty="0" smtClean="0"/>
              <a:t> 	Why </a:t>
            </a:r>
            <a:r>
              <a:rPr lang="en-US" sz="2160" dirty="0"/>
              <a:t>is carbon monoxide </a:t>
            </a:r>
            <a:r>
              <a:rPr lang="en-US" sz="2160" dirty="0" smtClean="0"/>
              <a:t>removed?</a:t>
            </a:r>
            <a:br>
              <a:rPr lang="en-US" sz="2160" dirty="0" smtClean="0"/>
            </a:br>
            <a:r>
              <a:rPr lang="en-US" sz="2160" b="1" dirty="0" smtClean="0"/>
              <a:t>ii</a:t>
            </a:r>
            <a:r>
              <a:rPr lang="en-US" sz="2160" dirty="0" smtClean="0"/>
              <a:t> 	Give </a:t>
            </a:r>
            <a:r>
              <a:rPr lang="en-US" sz="2160" dirty="0"/>
              <a:t>one harmful effect of nitrogen dioxide.</a:t>
            </a:r>
          </a:p>
          <a:p>
            <a:pPr marL="896938" indent="-361950">
              <a:buFont typeface="+mj-lt"/>
              <a:buAutoNum type="alphaLcPeriod"/>
              <a:tabLst>
                <a:tab pos="1258888" algn="l"/>
                <a:tab pos="2967038" algn="l"/>
              </a:tabLst>
            </a:pPr>
            <a:r>
              <a:rPr lang="en-US" sz="2160" dirty="0" smtClean="0"/>
              <a:t>What </a:t>
            </a:r>
            <a:r>
              <a:rPr lang="en-US" sz="2160" dirty="0"/>
              <a:t>is meant by a catalytic reaction?</a:t>
            </a:r>
          </a:p>
          <a:p>
            <a:pPr marL="896938" indent="-361950">
              <a:buFont typeface="+mj-lt"/>
              <a:buAutoNum type="alphaLcPeriod"/>
              <a:tabLst>
                <a:tab pos="1258888" algn="l"/>
                <a:tab pos="2967038" algn="l"/>
              </a:tabLst>
            </a:pPr>
            <a:r>
              <a:rPr lang="en-US" sz="2160" dirty="0" smtClean="0"/>
              <a:t>In </a:t>
            </a:r>
            <a:r>
              <a:rPr lang="en-US" sz="2160" dirty="0"/>
              <a:t>one reaction in a catalytic converter, </a:t>
            </a:r>
            <a:r>
              <a:rPr lang="en-US" sz="2160" dirty="0" smtClean="0"/>
              <a:t>nitrogen monoxide </a:t>
            </a:r>
            <a:r>
              <a:rPr lang="en-US" sz="2160" dirty="0"/>
              <a:t>(NO) reacts with carbon monoxide </a:t>
            </a:r>
            <a:r>
              <a:rPr lang="en-US" sz="2160" dirty="0" smtClean="0"/>
              <a:t>to form </a:t>
            </a:r>
            <a:r>
              <a:rPr lang="en-US" sz="2160" dirty="0"/>
              <a:t>nitrogen and carbon dioxide. Write </a:t>
            </a:r>
            <a:r>
              <a:rPr lang="en-US" sz="2160" dirty="0" smtClean="0"/>
              <a:t>a balanced </a:t>
            </a:r>
            <a:r>
              <a:rPr lang="en-US" sz="2160" dirty="0"/>
              <a:t>equation for this reaction.</a:t>
            </a:r>
          </a:p>
          <a:p>
            <a:pPr marL="514350" indent="-514350">
              <a:buFont typeface="+mj-lt"/>
              <a:buAutoNum type="arabicPeriod" startAt="9"/>
              <a:tabLst>
                <a:tab pos="1258888" algn="l"/>
                <a:tab pos="2967038" algn="l"/>
              </a:tabLst>
            </a:pPr>
            <a:r>
              <a:rPr lang="en-US" sz="2160" dirty="0" smtClean="0"/>
              <a:t>Underwater </a:t>
            </a:r>
            <a:r>
              <a:rPr lang="en-US" sz="2160" dirty="0"/>
              <a:t>steel pipelines need to be </a:t>
            </a:r>
            <a:r>
              <a:rPr lang="en-US" sz="2160" dirty="0" smtClean="0"/>
              <a:t>protected from </a:t>
            </a:r>
            <a:r>
              <a:rPr lang="en-US" sz="2160" dirty="0"/>
              <a:t>corrosion. One method is to attach a block </a:t>
            </a:r>
            <a:r>
              <a:rPr lang="en-US" sz="2160" dirty="0" smtClean="0"/>
              <a:t>of a </a:t>
            </a:r>
            <a:r>
              <a:rPr lang="en-US" sz="2160" dirty="0"/>
              <a:t>second metal to the pipeline.</a:t>
            </a:r>
          </a:p>
          <a:p>
            <a:pPr marL="896938" indent="-361950">
              <a:buFont typeface="+mj-lt"/>
              <a:buAutoNum type="alphaLcPeriod"/>
              <a:tabLst>
                <a:tab pos="1258888" algn="l"/>
                <a:tab pos="2967038" algn="l"/>
              </a:tabLst>
            </a:pPr>
            <a:r>
              <a:rPr lang="en-US" sz="2160" b="1" dirty="0" err="1" smtClean="0"/>
              <a:t>i</a:t>
            </a:r>
            <a:r>
              <a:rPr lang="en-US" sz="2160" dirty="0" smtClean="0"/>
              <a:t> 	What </a:t>
            </a:r>
            <a:r>
              <a:rPr lang="en-US" sz="2160" dirty="0"/>
              <a:t>is the key factor in choosing the </a:t>
            </a:r>
            <a:r>
              <a:rPr lang="en-US" sz="2160" dirty="0" smtClean="0"/>
              <a:t>second metal?</a:t>
            </a:r>
            <a:br>
              <a:rPr lang="en-US" sz="2160" dirty="0" smtClean="0"/>
            </a:br>
            <a:r>
              <a:rPr lang="en-US" sz="2160" b="1" dirty="0" smtClean="0"/>
              <a:t>ii</a:t>
            </a:r>
            <a:r>
              <a:rPr lang="en-US" sz="2160" dirty="0" smtClean="0"/>
              <a:t> 	Name </a:t>
            </a:r>
            <a:r>
              <a:rPr lang="en-US" sz="2160" dirty="0"/>
              <a:t>a suitable </a:t>
            </a:r>
            <a:r>
              <a:rPr lang="en-US" sz="2160" dirty="0" smtClean="0"/>
              <a:t>metal.</a:t>
            </a:r>
            <a:br>
              <a:rPr lang="en-US" sz="2160" dirty="0" smtClean="0"/>
            </a:br>
            <a:r>
              <a:rPr lang="en-US" sz="2160" b="1" dirty="0" smtClean="0"/>
              <a:t>iii</a:t>
            </a:r>
            <a:r>
              <a:rPr lang="en-US" sz="2160" dirty="0" smtClean="0"/>
              <a:t> 	Write </a:t>
            </a:r>
            <a:r>
              <a:rPr lang="en-US" sz="2160" dirty="0"/>
              <a:t>a half-equation to show what </a:t>
            </a:r>
            <a:r>
              <a:rPr lang="en-US" sz="2160" dirty="0" smtClean="0"/>
              <a:t>happens to </a:t>
            </a:r>
            <a:r>
              <a:rPr lang="en-US" sz="2160" dirty="0"/>
              <a:t>this metal </a:t>
            </a:r>
            <a:r>
              <a:rPr lang="en-US" sz="2160" dirty="0" smtClean="0"/>
              <a:t>	when </a:t>
            </a:r>
            <a:r>
              <a:rPr lang="en-US" sz="2160" dirty="0"/>
              <a:t>it is attached to </a:t>
            </a:r>
            <a:r>
              <a:rPr lang="en-US" sz="2160" dirty="0" smtClean="0"/>
              <a:t>the pipeline</a:t>
            </a:r>
            <a:r>
              <a:rPr lang="en-US" sz="2160" dirty="0"/>
              <a:t>.</a:t>
            </a:r>
          </a:p>
          <a:p>
            <a:pPr marL="896938" indent="-361950">
              <a:buFont typeface="+mj-lt"/>
              <a:buAutoNum type="alphaLcPeriod"/>
              <a:tabLst>
                <a:tab pos="1258888" algn="l"/>
                <a:tab pos="2967038" algn="l"/>
              </a:tabLst>
            </a:pPr>
            <a:r>
              <a:rPr lang="en-US" sz="2160" dirty="0" smtClean="0"/>
              <a:t>What </a:t>
            </a:r>
            <a:r>
              <a:rPr lang="en-US" sz="2160" dirty="0"/>
              <a:t>name is given to this type of protection</a:t>
            </a:r>
            <a:r>
              <a:rPr lang="en-US" sz="2160" dirty="0" smtClean="0"/>
              <a:t>?</a:t>
            </a:r>
            <a:endParaRPr lang="en-US" sz="2160" dirty="0"/>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223</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0556073"/>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15.1 – Workbook Questions</a:t>
            </a:r>
            <a:endParaRPr lang="en-GB" b="1" dirty="0" smtClean="0"/>
          </a:p>
        </p:txBody>
      </p:sp>
      <p:sp>
        <p:nvSpPr>
          <p:cNvPr id="6" name="Rectangle 33"/>
          <p:cNvSpPr/>
          <p:nvPr/>
        </p:nvSpPr>
        <p:spPr>
          <a:xfrm>
            <a:off x="179512" y="1131713"/>
            <a:ext cx="8784976" cy="5262979"/>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61950" indent="-361950">
              <a:buClr>
                <a:srgbClr val="C00000"/>
              </a:buClr>
              <a:buFont typeface="+mj-lt"/>
              <a:buAutoNum type="arabicPeriod"/>
              <a:tabLst>
                <a:tab pos="809625" algn="l"/>
                <a:tab pos="8435975" algn="r"/>
              </a:tabLst>
            </a:pPr>
            <a:r>
              <a:rPr lang="en-US" sz="2400" dirty="0" smtClean="0"/>
              <a:t>The </a:t>
            </a:r>
            <a:r>
              <a:rPr lang="en-US" sz="2400" dirty="0"/>
              <a:t>table shows the percentage of some of the gases in dry air in 1985 and 2015</a:t>
            </a:r>
            <a:r>
              <a:rPr lang="en-US" sz="2400" dirty="0" smtClean="0"/>
              <a:t>.</a:t>
            </a:r>
            <a:br>
              <a:rPr lang="en-US" sz="2400" dirty="0" smtClean="0"/>
            </a:br>
            <a:r>
              <a:rPr lang="en-US" sz="2400" dirty="0"/>
              <a:t/>
            </a:r>
            <a:br>
              <a:rPr lang="en-US" sz="2400" dirty="0"/>
            </a:br>
            <a:r>
              <a:rPr lang="en-US" sz="2400" dirty="0"/>
              <a:t/>
            </a:r>
            <a:br>
              <a:rPr lang="en-US" sz="2400" dirty="0"/>
            </a:br>
            <a:r>
              <a:rPr lang="en-US" sz="2400" dirty="0"/>
              <a:t/>
            </a:r>
            <a:br>
              <a:rPr lang="en-US" sz="2400" dirty="0"/>
            </a:br>
            <a:r>
              <a:rPr lang="en-US" sz="2400" dirty="0"/>
              <a:t/>
            </a:r>
            <a:br>
              <a:rPr lang="en-US" sz="2400" dirty="0"/>
            </a:br>
            <a:r>
              <a:rPr lang="en-US" sz="2400" dirty="0"/>
              <a:t/>
            </a:r>
            <a:br>
              <a:rPr lang="en-US" sz="2400" dirty="0"/>
            </a:br>
            <a:r>
              <a:rPr lang="en-US" sz="2400" dirty="0"/>
              <a:t/>
            </a:r>
            <a:br>
              <a:rPr lang="en-US" sz="2400" dirty="0"/>
            </a:br>
            <a:r>
              <a:rPr lang="en-US" sz="2400" dirty="0"/>
              <a:t/>
            </a:r>
            <a:br>
              <a:rPr lang="en-US" sz="2400" dirty="0"/>
            </a:br>
            <a:r>
              <a:rPr lang="en-US" sz="2400" dirty="0"/>
              <a:t/>
            </a:r>
            <a:br>
              <a:rPr lang="en-US" sz="2400" dirty="0"/>
            </a:br>
            <a:r>
              <a:rPr lang="en-US" sz="2400" dirty="0"/>
              <a:t/>
            </a:r>
            <a:br>
              <a:rPr lang="en-US" sz="2400" dirty="0"/>
            </a:br>
            <a:r>
              <a:rPr lang="en-US" sz="2400" dirty="0"/>
              <a:t/>
            </a:r>
            <a:br>
              <a:rPr lang="en-US" sz="2400" dirty="0"/>
            </a:br>
            <a:r>
              <a:rPr lang="en-US" sz="2400" dirty="0"/>
              <a:t>Which two gases have shown the largest percentage change relative to their original amount since 1985</a:t>
            </a:r>
            <a:r>
              <a:rPr lang="en-US" sz="2400" dirty="0" smtClean="0"/>
              <a:t>?                 [1]</a:t>
            </a:r>
            <a:endParaRPr lang="en-US" sz="2400" dirty="0"/>
          </a:p>
        </p:txBody>
      </p:sp>
      <p:sp>
        <p:nvSpPr>
          <p:cNvPr id="9" name="Round Same Side Corner Rectangle 8">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83</a:t>
            </a:r>
            <a:endParaRPr lang="en-GB" sz="960" b="1" dirty="0">
              <a:latin typeface="Arial" panose="020B0604020202020204" pitchFamily="34" charset="0"/>
              <a:cs typeface="Arial" panose="020B0604020202020204" pitchFamily="34" charset="0"/>
            </a:endParaRPr>
          </a:p>
        </p:txBody>
      </p:sp>
      <p:sp>
        <p:nvSpPr>
          <p:cNvPr id="2" name="Action Button: Back or Previous 1">
            <a:hlinkClick r:id="" action="ppaction://hlinkshowjump?jump=lastslideviewed" highlightClick="1"/>
          </p:cNvPr>
          <p:cNvSpPr/>
          <p:nvPr/>
        </p:nvSpPr>
        <p:spPr>
          <a:xfrm>
            <a:off x="8460432" y="6237312"/>
            <a:ext cx="432048"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 name="Table 2"/>
          <p:cNvGraphicFramePr>
            <a:graphicFrameLocks noGrp="1"/>
          </p:cNvGraphicFramePr>
          <p:nvPr>
            <p:extLst>
              <p:ext uri="{D42A27DB-BD31-4B8C-83A1-F6EECF244321}">
                <p14:modId xmlns:p14="http://schemas.microsoft.com/office/powerpoint/2010/main" val="1007598006"/>
              </p:ext>
            </p:extLst>
          </p:nvPr>
        </p:nvGraphicFramePr>
        <p:xfrm>
          <a:off x="323527" y="2095550"/>
          <a:ext cx="8424936" cy="3093720"/>
        </p:xfrm>
        <a:graphic>
          <a:graphicData uri="http://schemas.openxmlformats.org/drawingml/2006/table">
            <a:tbl>
              <a:tblPr firstRow="1" bandRow="1">
                <a:tableStyleId>{5C22544A-7EE6-4342-B048-85BDC9FD1C3A}</a:tableStyleId>
              </a:tblPr>
              <a:tblGrid>
                <a:gridCol w="2160241"/>
                <a:gridCol w="3096344"/>
                <a:gridCol w="3168351"/>
              </a:tblGrid>
              <a:tr h="370840">
                <a:tc>
                  <a:txBody>
                    <a:bodyPr/>
                    <a:lstStyle/>
                    <a:p>
                      <a:pPr algn="ctr"/>
                      <a:r>
                        <a:rPr lang="en-IE" sz="2300" dirty="0" smtClean="0">
                          <a:latin typeface="Arial" panose="020B0604020202020204" pitchFamily="34" charset="0"/>
                          <a:cs typeface="Arial" panose="020B0604020202020204" pitchFamily="34" charset="0"/>
                        </a:rPr>
                        <a:t>Gas</a:t>
                      </a:r>
                      <a:endParaRPr lang="en-GB" sz="2300" dirty="0">
                        <a:latin typeface="Arial" panose="020B0604020202020204" pitchFamily="34" charset="0"/>
                        <a:cs typeface="Arial" panose="020B0604020202020204" pitchFamily="34" charset="0"/>
                      </a:endParaRPr>
                    </a:p>
                  </a:txBody>
                  <a:tcPr/>
                </a:tc>
                <a:tc>
                  <a:txBody>
                    <a:bodyPr/>
                    <a:lstStyle/>
                    <a:p>
                      <a:pPr algn="ctr"/>
                      <a:r>
                        <a:rPr lang="en-GB" sz="2300" dirty="0" smtClean="0">
                          <a:latin typeface="Arial" panose="020B0604020202020204" pitchFamily="34" charset="0"/>
                          <a:cs typeface="Arial" panose="020B0604020202020204" pitchFamily="34" charset="0"/>
                        </a:rPr>
                        <a:t>% by volume in 1985</a:t>
                      </a:r>
                      <a:endParaRPr lang="en-GB" sz="2300" dirty="0">
                        <a:latin typeface="Arial" panose="020B0604020202020204" pitchFamily="34" charset="0"/>
                        <a:cs typeface="Arial" panose="020B0604020202020204" pitchFamily="34" charset="0"/>
                      </a:endParaRPr>
                    </a:p>
                  </a:txBody>
                  <a:tcPr/>
                </a:tc>
                <a:tc>
                  <a:txBody>
                    <a:bodyPr/>
                    <a:lstStyle/>
                    <a:p>
                      <a:pPr algn="ctr"/>
                      <a:r>
                        <a:rPr lang="en-GB" sz="2300" dirty="0" smtClean="0">
                          <a:latin typeface="Arial" panose="020B0604020202020204" pitchFamily="34" charset="0"/>
                          <a:cs typeface="Arial" panose="020B0604020202020204" pitchFamily="34" charset="0"/>
                        </a:rPr>
                        <a:t>% by volume in 2015</a:t>
                      </a:r>
                      <a:endParaRPr lang="en-GB" sz="2300" dirty="0">
                        <a:latin typeface="Arial" panose="020B0604020202020204" pitchFamily="34" charset="0"/>
                        <a:cs typeface="Arial" panose="020B0604020202020204" pitchFamily="34" charset="0"/>
                      </a:endParaRPr>
                    </a:p>
                  </a:txBody>
                  <a:tcPr/>
                </a:tc>
              </a:tr>
              <a:tr h="370840">
                <a:tc>
                  <a:txBody>
                    <a:bodyPr/>
                    <a:lstStyle/>
                    <a:p>
                      <a:r>
                        <a:rPr lang="en-IE" sz="2300" dirty="0" smtClean="0">
                          <a:latin typeface="Arial" panose="020B0604020202020204" pitchFamily="34" charset="0"/>
                          <a:cs typeface="Arial" panose="020B0604020202020204" pitchFamily="34" charset="0"/>
                        </a:rPr>
                        <a:t>Nitrogen</a:t>
                      </a:r>
                      <a:endParaRPr lang="en-GB" sz="2300" dirty="0">
                        <a:latin typeface="Arial" panose="020B0604020202020204" pitchFamily="34" charset="0"/>
                        <a:cs typeface="Arial" panose="020B0604020202020204" pitchFamily="34" charset="0"/>
                      </a:endParaRPr>
                    </a:p>
                  </a:txBody>
                  <a:tcPr/>
                </a:tc>
                <a:tc>
                  <a:txBody>
                    <a:bodyPr/>
                    <a:lstStyle/>
                    <a:p>
                      <a:pPr algn="ctr"/>
                      <a:r>
                        <a:rPr lang="en-IE" sz="2300" dirty="0" smtClean="0">
                          <a:latin typeface="Arial" panose="020B0604020202020204" pitchFamily="34" charset="0"/>
                          <a:cs typeface="Arial" panose="020B0604020202020204" pitchFamily="34" charset="0"/>
                        </a:rPr>
                        <a:t>78.082</a:t>
                      </a:r>
                      <a:endParaRPr lang="en-GB" sz="2300" dirty="0">
                        <a:latin typeface="Arial" panose="020B0604020202020204" pitchFamily="34" charset="0"/>
                        <a:cs typeface="Arial" panose="020B0604020202020204" pitchFamily="34" charset="0"/>
                      </a:endParaRPr>
                    </a:p>
                  </a:txBody>
                  <a:tcPr/>
                </a:tc>
                <a:tc>
                  <a:txBody>
                    <a:bodyPr/>
                    <a:lstStyle/>
                    <a:p>
                      <a:pPr algn="ctr"/>
                      <a:r>
                        <a:rPr lang="en-IE" sz="2300" dirty="0" smtClean="0">
                          <a:latin typeface="Arial" panose="020B0604020202020204" pitchFamily="34" charset="0"/>
                          <a:cs typeface="Arial" panose="020B0604020202020204" pitchFamily="34" charset="0"/>
                        </a:rPr>
                        <a:t>78.081</a:t>
                      </a:r>
                      <a:endParaRPr lang="en-GB" sz="2300" dirty="0">
                        <a:latin typeface="Arial" panose="020B0604020202020204" pitchFamily="34" charset="0"/>
                        <a:cs typeface="Arial" panose="020B0604020202020204" pitchFamily="34" charset="0"/>
                      </a:endParaRPr>
                    </a:p>
                  </a:txBody>
                  <a:tcPr/>
                </a:tc>
              </a:tr>
              <a:tr h="370840">
                <a:tc>
                  <a:txBody>
                    <a:bodyPr/>
                    <a:lstStyle/>
                    <a:p>
                      <a:r>
                        <a:rPr lang="en-IE" sz="2300" dirty="0" smtClean="0">
                          <a:latin typeface="Arial" panose="020B0604020202020204" pitchFamily="34" charset="0"/>
                          <a:cs typeface="Arial" panose="020B0604020202020204" pitchFamily="34" charset="0"/>
                        </a:rPr>
                        <a:t>Oxygen</a:t>
                      </a:r>
                      <a:endParaRPr lang="en-GB" sz="2300" dirty="0">
                        <a:latin typeface="Arial" panose="020B0604020202020204" pitchFamily="34" charset="0"/>
                        <a:cs typeface="Arial" panose="020B0604020202020204" pitchFamily="34" charset="0"/>
                      </a:endParaRPr>
                    </a:p>
                  </a:txBody>
                  <a:tcPr/>
                </a:tc>
                <a:tc>
                  <a:txBody>
                    <a:bodyPr/>
                    <a:lstStyle/>
                    <a:p>
                      <a:pPr algn="ctr"/>
                      <a:r>
                        <a:rPr lang="en-IE" sz="2300" dirty="0" smtClean="0">
                          <a:latin typeface="Arial" panose="020B0604020202020204" pitchFamily="34" charset="0"/>
                          <a:cs typeface="Arial" panose="020B0604020202020204" pitchFamily="34" charset="0"/>
                        </a:rPr>
                        <a:t>20.950</a:t>
                      </a:r>
                      <a:endParaRPr lang="en-GB" sz="2300" dirty="0">
                        <a:latin typeface="Arial" panose="020B0604020202020204" pitchFamily="34" charset="0"/>
                        <a:cs typeface="Arial" panose="020B0604020202020204" pitchFamily="34" charset="0"/>
                      </a:endParaRPr>
                    </a:p>
                  </a:txBody>
                  <a:tcPr/>
                </a:tc>
                <a:tc>
                  <a:txBody>
                    <a:bodyPr/>
                    <a:lstStyle/>
                    <a:p>
                      <a:pPr algn="ctr"/>
                      <a:r>
                        <a:rPr lang="en-IE" sz="2300" dirty="0" smtClean="0">
                          <a:latin typeface="Arial" panose="020B0604020202020204" pitchFamily="34" charset="0"/>
                          <a:cs typeface="Arial" panose="020B0604020202020204" pitchFamily="34" charset="0"/>
                        </a:rPr>
                        <a:t>20.946</a:t>
                      </a:r>
                      <a:endParaRPr lang="en-GB" sz="2300" dirty="0">
                        <a:latin typeface="Arial" panose="020B0604020202020204" pitchFamily="34" charset="0"/>
                        <a:cs typeface="Arial" panose="020B0604020202020204" pitchFamily="34" charset="0"/>
                      </a:endParaRPr>
                    </a:p>
                  </a:txBody>
                  <a:tcPr/>
                </a:tc>
              </a:tr>
              <a:tr h="370840">
                <a:tc>
                  <a:txBody>
                    <a:bodyPr/>
                    <a:lstStyle/>
                    <a:p>
                      <a:r>
                        <a:rPr lang="en-IE" sz="2300" dirty="0" smtClean="0">
                          <a:latin typeface="Arial" panose="020B0604020202020204" pitchFamily="34" charset="0"/>
                          <a:cs typeface="Arial" panose="020B0604020202020204" pitchFamily="34" charset="0"/>
                        </a:rPr>
                        <a:t>Carbon dioxide</a:t>
                      </a:r>
                      <a:endParaRPr lang="en-GB" sz="2300" dirty="0">
                        <a:latin typeface="Arial" panose="020B0604020202020204" pitchFamily="34" charset="0"/>
                        <a:cs typeface="Arial" panose="020B0604020202020204" pitchFamily="34" charset="0"/>
                      </a:endParaRPr>
                    </a:p>
                  </a:txBody>
                  <a:tcPr/>
                </a:tc>
                <a:tc>
                  <a:txBody>
                    <a:bodyPr/>
                    <a:lstStyle/>
                    <a:p>
                      <a:pPr algn="ctr"/>
                      <a:r>
                        <a:rPr lang="en-IE" sz="2300" dirty="0" smtClean="0">
                          <a:latin typeface="Arial" panose="020B0604020202020204" pitchFamily="34" charset="0"/>
                          <a:cs typeface="Arial" panose="020B0604020202020204" pitchFamily="34" charset="0"/>
                        </a:rPr>
                        <a:t>0.034</a:t>
                      </a:r>
                      <a:endParaRPr lang="en-GB" sz="2300" dirty="0">
                        <a:latin typeface="Arial" panose="020B0604020202020204" pitchFamily="34" charset="0"/>
                        <a:cs typeface="Arial" panose="020B0604020202020204" pitchFamily="34" charset="0"/>
                      </a:endParaRPr>
                    </a:p>
                  </a:txBody>
                  <a:tcPr/>
                </a:tc>
                <a:tc>
                  <a:txBody>
                    <a:bodyPr/>
                    <a:lstStyle/>
                    <a:p>
                      <a:pPr algn="ctr"/>
                      <a:r>
                        <a:rPr lang="en-IE" sz="2300" dirty="0" smtClean="0">
                          <a:latin typeface="Arial" panose="020B0604020202020204" pitchFamily="34" charset="0"/>
                          <a:cs typeface="Arial" panose="020B0604020202020204" pitchFamily="34" charset="0"/>
                        </a:rPr>
                        <a:t>0.0397</a:t>
                      </a:r>
                      <a:endParaRPr lang="en-GB" sz="2300" dirty="0">
                        <a:latin typeface="Arial" panose="020B0604020202020204" pitchFamily="34" charset="0"/>
                        <a:cs typeface="Arial" panose="020B0604020202020204" pitchFamily="34" charset="0"/>
                      </a:endParaRPr>
                    </a:p>
                  </a:txBody>
                  <a:tcPr/>
                </a:tc>
              </a:tr>
              <a:tr h="370840">
                <a:tc>
                  <a:txBody>
                    <a:bodyPr/>
                    <a:lstStyle/>
                    <a:p>
                      <a:r>
                        <a:rPr lang="en-IE" sz="2300" dirty="0" smtClean="0">
                          <a:latin typeface="Arial" panose="020B0604020202020204" pitchFamily="34" charset="0"/>
                          <a:cs typeface="Arial" panose="020B0604020202020204" pitchFamily="34" charset="0"/>
                        </a:rPr>
                        <a:t>Neon</a:t>
                      </a:r>
                      <a:endParaRPr lang="en-GB" sz="2300" dirty="0">
                        <a:latin typeface="Arial" panose="020B0604020202020204" pitchFamily="34" charset="0"/>
                        <a:cs typeface="Arial" panose="020B0604020202020204" pitchFamily="34" charset="0"/>
                      </a:endParaRPr>
                    </a:p>
                  </a:txBody>
                  <a:tcPr/>
                </a:tc>
                <a:tc>
                  <a:txBody>
                    <a:bodyPr/>
                    <a:lstStyle/>
                    <a:p>
                      <a:pPr algn="ctr"/>
                      <a:r>
                        <a:rPr lang="en-IE" sz="2300" dirty="0" smtClean="0">
                          <a:latin typeface="Arial" panose="020B0604020202020204" pitchFamily="34" charset="0"/>
                          <a:cs typeface="Arial" panose="020B0604020202020204" pitchFamily="34" charset="0"/>
                        </a:rPr>
                        <a:t>0.0018</a:t>
                      </a:r>
                      <a:endParaRPr lang="en-GB" sz="2300" dirty="0">
                        <a:latin typeface="Arial" panose="020B0604020202020204" pitchFamily="34" charset="0"/>
                        <a:cs typeface="Arial" panose="020B0604020202020204" pitchFamily="34" charset="0"/>
                      </a:endParaRPr>
                    </a:p>
                  </a:txBody>
                  <a:tcPr/>
                </a:tc>
                <a:tc>
                  <a:txBody>
                    <a:bodyPr/>
                    <a:lstStyle/>
                    <a:p>
                      <a:pPr algn="ctr"/>
                      <a:r>
                        <a:rPr lang="en-IE" sz="2300" dirty="0" smtClean="0">
                          <a:latin typeface="Arial" panose="020B0604020202020204" pitchFamily="34" charset="0"/>
                          <a:cs typeface="Arial" panose="020B0604020202020204" pitchFamily="34" charset="0"/>
                        </a:rPr>
                        <a:t>0.0018</a:t>
                      </a:r>
                      <a:endParaRPr lang="en-GB" sz="2300" dirty="0">
                        <a:latin typeface="Arial" panose="020B0604020202020204" pitchFamily="34" charset="0"/>
                        <a:cs typeface="Arial" panose="020B0604020202020204" pitchFamily="34" charset="0"/>
                      </a:endParaRPr>
                    </a:p>
                  </a:txBody>
                  <a:tcPr/>
                </a:tc>
              </a:tr>
              <a:tr h="370840">
                <a:tc>
                  <a:txBody>
                    <a:bodyPr/>
                    <a:lstStyle/>
                    <a:p>
                      <a:r>
                        <a:rPr lang="en-IE" sz="2300" dirty="0" smtClean="0">
                          <a:latin typeface="Arial" panose="020B0604020202020204" pitchFamily="34" charset="0"/>
                          <a:cs typeface="Arial" panose="020B0604020202020204" pitchFamily="34" charset="0"/>
                        </a:rPr>
                        <a:t>Helium</a:t>
                      </a:r>
                      <a:endParaRPr lang="en-GB" sz="2300" dirty="0">
                        <a:latin typeface="Arial" panose="020B0604020202020204" pitchFamily="34" charset="0"/>
                        <a:cs typeface="Arial" panose="020B0604020202020204" pitchFamily="34" charset="0"/>
                      </a:endParaRPr>
                    </a:p>
                  </a:txBody>
                  <a:tcPr/>
                </a:tc>
                <a:tc>
                  <a:txBody>
                    <a:bodyPr/>
                    <a:lstStyle/>
                    <a:p>
                      <a:pPr algn="ctr"/>
                      <a:r>
                        <a:rPr lang="en-IE" sz="2300" dirty="0" smtClean="0">
                          <a:latin typeface="Arial" panose="020B0604020202020204" pitchFamily="34" charset="0"/>
                          <a:cs typeface="Arial" panose="020B0604020202020204" pitchFamily="34" charset="0"/>
                        </a:rPr>
                        <a:t>0.000524</a:t>
                      </a:r>
                      <a:endParaRPr lang="en-GB" sz="2300" dirty="0">
                        <a:latin typeface="Arial" panose="020B0604020202020204" pitchFamily="34" charset="0"/>
                        <a:cs typeface="Arial" panose="020B0604020202020204" pitchFamily="34" charset="0"/>
                      </a:endParaRPr>
                    </a:p>
                  </a:txBody>
                  <a:tcPr/>
                </a:tc>
                <a:tc>
                  <a:txBody>
                    <a:bodyPr/>
                    <a:lstStyle/>
                    <a:p>
                      <a:pPr algn="ctr"/>
                      <a:r>
                        <a:rPr lang="en-IE" sz="2300" dirty="0" smtClean="0">
                          <a:latin typeface="Arial" panose="020B0604020202020204" pitchFamily="34" charset="0"/>
                          <a:cs typeface="Arial" panose="020B0604020202020204" pitchFamily="34" charset="0"/>
                        </a:rPr>
                        <a:t>0.000524</a:t>
                      </a:r>
                      <a:endParaRPr lang="en-GB" sz="2300" dirty="0">
                        <a:latin typeface="Arial" panose="020B0604020202020204" pitchFamily="34" charset="0"/>
                        <a:cs typeface="Arial" panose="020B0604020202020204" pitchFamily="34" charset="0"/>
                      </a:endParaRPr>
                    </a:p>
                  </a:txBody>
                  <a:tcPr/>
                </a:tc>
              </a:tr>
              <a:tr h="370840">
                <a:tc>
                  <a:txBody>
                    <a:bodyPr/>
                    <a:lstStyle/>
                    <a:p>
                      <a:r>
                        <a:rPr lang="en-IE" sz="2300" dirty="0" smtClean="0">
                          <a:latin typeface="Arial" panose="020B0604020202020204" pitchFamily="34" charset="0"/>
                          <a:cs typeface="Arial" panose="020B0604020202020204" pitchFamily="34" charset="0"/>
                        </a:rPr>
                        <a:t>Methane</a:t>
                      </a:r>
                      <a:endParaRPr lang="en-GB" sz="2300" dirty="0">
                        <a:latin typeface="Arial" panose="020B0604020202020204" pitchFamily="34" charset="0"/>
                        <a:cs typeface="Arial" panose="020B0604020202020204" pitchFamily="34" charset="0"/>
                      </a:endParaRPr>
                    </a:p>
                  </a:txBody>
                  <a:tcPr/>
                </a:tc>
                <a:tc>
                  <a:txBody>
                    <a:bodyPr/>
                    <a:lstStyle/>
                    <a:p>
                      <a:pPr algn="ctr"/>
                      <a:r>
                        <a:rPr lang="en-IE" sz="2300" dirty="0" smtClean="0">
                          <a:latin typeface="Arial" panose="020B0604020202020204" pitchFamily="34" charset="0"/>
                          <a:cs typeface="Arial" panose="020B0604020202020204" pitchFamily="34" charset="0"/>
                        </a:rPr>
                        <a:t>0.00014</a:t>
                      </a:r>
                      <a:endParaRPr lang="en-GB" sz="2300" dirty="0">
                        <a:latin typeface="Arial" panose="020B0604020202020204" pitchFamily="34" charset="0"/>
                        <a:cs typeface="Arial" panose="020B0604020202020204" pitchFamily="34" charset="0"/>
                      </a:endParaRPr>
                    </a:p>
                  </a:txBody>
                  <a:tcPr/>
                </a:tc>
                <a:tc>
                  <a:txBody>
                    <a:bodyPr/>
                    <a:lstStyle/>
                    <a:p>
                      <a:pPr algn="ctr"/>
                      <a:r>
                        <a:rPr lang="en-IE" sz="2300" dirty="0" smtClean="0">
                          <a:latin typeface="Arial" panose="020B0604020202020204" pitchFamily="34" charset="0"/>
                          <a:cs typeface="Arial" panose="020B0604020202020204" pitchFamily="34" charset="0"/>
                        </a:rPr>
                        <a:t>0.000179</a:t>
                      </a:r>
                      <a:endParaRPr lang="en-GB" sz="23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214410251"/>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2 – Grade Descriptors – Grade C</a:t>
            </a:r>
            <a:endParaRPr lang="en-GB" b="1" dirty="0" smtClean="0"/>
          </a:p>
        </p:txBody>
      </p:sp>
      <p:sp>
        <p:nvSpPr>
          <p:cNvPr id="34" name="Rectangle 33"/>
          <p:cNvSpPr/>
          <p:nvPr/>
        </p:nvSpPr>
        <p:spPr>
          <a:xfrm>
            <a:off x="323527" y="1124744"/>
            <a:ext cx="8424935" cy="5770811"/>
          </a:xfrm>
          <a:prstGeom prst="rect">
            <a:avLst/>
          </a:prstGeom>
        </p:spPr>
        <p:txBody>
          <a:bodyPr wrap="square">
            <a:spAutoFit/>
          </a:bodyPr>
          <a:lstStyle/>
          <a:p>
            <a:pPr>
              <a:buClr>
                <a:srgbClr val="0070C0"/>
              </a:buClr>
            </a:pPr>
            <a:r>
              <a:rPr lang="en-US" sz="2000" dirty="0"/>
              <a:t>To achieve a </a:t>
            </a:r>
            <a:r>
              <a:rPr lang="en-US" sz="2000" b="1" dirty="0"/>
              <a:t>Grade C</a:t>
            </a:r>
            <a:r>
              <a:rPr lang="en-US" sz="2000" dirty="0"/>
              <a:t>, a candidate will be able to:</a:t>
            </a:r>
          </a:p>
          <a:p>
            <a:pPr marL="342900" indent="-342900">
              <a:buClr>
                <a:srgbClr val="0070C0"/>
              </a:buClr>
              <a:buFont typeface="Arial" panose="020B0604020202020204" pitchFamily="34" charset="0"/>
              <a:buChar char="•"/>
            </a:pPr>
            <a:r>
              <a:rPr lang="en-US" sz="2000" dirty="0"/>
              <a:t>recall and communicate secure knowledge and understanding of scientific phenomena, facts, </a:t>
            </a:r>
            <a:r>
              <a:rPr lang="en-US" sz="2000" dirty="0" smtClean="0"/>
              <a:t>laws, definitions</a:t>
            </a:r>
            <a:r>
              <a:rPr lang="en-US" sz="2000" dirty="0"/>
              <a:t>, concepts and theories</a:t>
            </a:r>
          </a:p>
          <a:p>
            <a:pPr marL="342900" indent="-342900">
              <a:buClr>
                <a:srgbClr val="0070C0"/>
              </a:buClr>
              <a:buFont typeface="Arial" panose="020B0604020202020204" pitchFamily="34" charset="0"/>
              <a:buChar char="•"/>
            </a:pPr>
            <a:r>
              <a:rPr lang="en-US" sz="2000" dirty="0" smtClean="0"/>
              <a:t>apply </a:t>
            </a:r>
            <a:r>
              <a:rPr lang="en-US" sz="2000" dirty="0"/>
              <a:t>scientific concepts and theories to present simple explanations of familiar and some </a:t>
            </a:r>
            <a:r>
              <a:rPr lang="en-US" sz="2000" dirty="0" smtClean="0"/>
              <a:t>unfamiliar phenomena</a:t>
            </a:r>
            <a:r>
              <a:rPr lang="en-US" sz="2000" dirty="0"/>
              <a:t>, to solve straightforward problems involving several stages, and to make </a:t>
            </a:r>
            <a:r>
              <a:rPr lang="en-US" sz="2000" dirty="0" smtClean="0"/>
              <a:t>detailed predictions </a:t>
            </a:r>
            <a:r>
              <a:rPr lang="en-US" sz="2000" dirty="0"/>
              <a:t>and simple hypotheses</a:t>
            </a:r>
          </a:p>
          <a:p>
            <a:pPr marL="342900" indent="-342900">
              <a:buClr>
                <a:srgbClr val="0070C0"/>
              </a:buClr>
              <a:buFont typeface="Arial" panose="020B0604020202020204" pitchFamily="34" charset="0"/>
              <a:buChar char="•"/>
            </a:pPr>
            <a:r>
              <a:rPr lang="en-US" sz="2000" dirty="0" smtClean="0"/>
              <a:t>communicate </a:t>
            </a:r>
            <a:r>
              <a:rPr lang="en-US" sz="2000" dirty="0"/>
              <a:t>and present scientific ideas, observations and data using a wide range of </a:t>
            </a:r>
            <a:r>
              <a:rPr lang="en-US" sz="2000" dirty="0" smtClean="0"/>
              <a:t>scientific terminology </a:t>
            </a:r>
            <a:r>
              <a:rPr lang="en-US" sz="2000" dirty="0"/>
              <a:t>and conventions</a:t>
            </a:r>
          </a:p>
          <a:p>
            <a:pPr marL="342900" indent="-342900">
              <a:buClr>
                <a:srgbClr val="0070C0"/>
              </a:buClr>
              <a:buFont typeface="Arial" panose="020B0604020202020204" pitchFamily="34" charset="0"/>
              <a:buChar char="•"/>
            </a:pPr>
            <a:r>
              <a:rPr lang="en-US" sz="2000" dirty="0" smtClean="0"/>
              <a:t>select </a:t>
            </a:r>
            <a:r>
              <a:rPr lang="en-US" sz="2000" dirty="0"/>
              <a:t>and process information from a given source, and use it to draw simple conclusions and state </a:t>
            </a:r>
            <a:r>
              <a:rPr lang="en-US" sz="2000" dirty="0" smtClean="0"/>
              <a:t>the scientific</a:t>
            </a:r>
            <a:r>
              <a:rPr lang="en-US" sz="2000" dirty="0"/>
              <a:t>, technological, social, economic or environmental implications</a:t>
            </a:r>
          </a:p>
          <a:p>
            <a:pPr marL="342900" indent="-342900">
              <a:buClr>
                <a:srgbClr val="0070C0"/>
              </a:buClr>
              <a:buFont typeface="Arial" panose="020B0604020202020204" pitchFamily="34" charset="0"/>
              <a:buChar char="•"/>
            </a:pPr>
            <a:r>
              <a:rPr lang="en-US" sz="2000" dirty="0" smtClean="0"/>
              <a:t>solve </a:t>
            </a:r>
            <a:r>
              <a:rPr lang="en-US" sz="2000" dirty="0"/>
              <a:t>problems involving more than one step, but with a limited range of variables or using familiar methods</a:t>
            </a:r>
          </a:p>
          <a:p>
            <a:pPr marL="342900" indent="-342900">
              <a:buClr>
                <a:srgbClr val="0070C0"/>
              </a:buClr>
              <a:buFont typeface="Arial" panose="020B0604020202020204" pitchFamily="34" charset="0"/>
              <a:buChar char="•"/>
            </a:pPr>
            <a:r>
              <a:rPr lang="en-US" sz="2000" dirty="0" smtClean="0"/>
              <a:t>analyse </a:t>
            </a:r>
            <a:r>
              <a:rPr lang="en-US" sz="2000" dirty="0"/>
              <a:t>data to identify a pattern or trend, and select appropriate data to justify a conclusion</a:t>
            </a:r>
          </a:p>
          <a:p>
            <a:pPr marL="342900" indent="-342900">
              <a:buClr>
                <a:srgbClr val="0070C0"/>
              </a:buClr>
              <a:buFont typeface="Arial" panose="020B0604020202020204" pitchFamily="34" charset="0"/>
              <a:buChar char="•"/>
            </a:pPr>
            <a:r>
              <a:rPr lang="en-US" sz="2000" dirty="0" smtClean="0"/>
              <a:t>select</a:t>
            </a:r>
            <a:r>
              <a:rPr lang="en-US" sz="2000" dirty="0"/>
              <a:t>, describe and evaluate techniques for a range of scientific operations and laboratory procedures.</a:t>
            </a:r>
          </a:p>
        </p:txBody>
      </p:sp>
    </p:spTree>
    <p:extLst>
      <p:ext uri="{BB962C8B-B14F-4D97-AF65-F5344CB8AC3E}">
        <p14:creationId xmlns:p14="http://schemas.microsoft.com/office/powerpoint/2010/main" val="3694462258"/>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15.1 – Workbook Questions</a:t>
            </a:r>
            <a:endParaRPr lang="en-GB" b="1" dirty="0" smtClean="0"/>
          </a:p>
        </p:txBody>
      </p:sp>
      <p:sp>
        <p:nvSpPr>
          <p:cNvPr id="6" name="Rectangle 33"/>
          <p:cNvSpPr/>
          <p:nvPr/>
        </p:nvSpPr>
        <p:spPr>
          <a:xfrm>
            <a:off x="179512" y="1131713"/>
            <a:ext cx="8784976" cy="553997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rabicPeriod" startAt="2"/>
              <a:tabLst>
                <a:tab pos="809625" algn="l"/>
                <a:tab pos="8435975" algn="r"/>
              </a:tabLst>
            </a:pPr>
            <a:r>
              <a:rPr lang="en-US" sz="2100" dirty="0" smtClean="0"/>
              <a:t>The </a:t>
            </a:r>
            <a:r>
              <a:rPr lang="en-US" sz="2100" dirty="0"/>
              <a:t>apparatus shown was used to deduce the % of oxygen in the </a:t>
            </a:r>
            <a:r>
              <a:rPr lang="en-US" sz="2100" dirty="0" smtClean="0"/>
              <a:t>air.</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80 </a:t>
            </a:r>
            <a:r>
              <a:rPr lang="en-US" sz="2100" dirty="0"/>
              <a:t>cm</a:t>
            </a:r>
            <a:r>
              <a:rPr lang="en-US" sz="2100" baseline="30000" dirty="0"/>
              <a:t>3</a:t>
            </a:r>
            <a:r>
              <a:rPr lang="en-US" sz="2100" dirty="0"/>
              <a:t> of air was drawn into the right-hand syringe. The air was then passed over the heated copper </a:t>
            </a:r>
            <a:r>
              <a:rPr lang="en-US" sz="2100" dirty="0" smtClean="0"/>
              <a:t>until there </a:t>
            </a:r>
            <a:r>
              <a:rPr lang="en-US" sz="2100" dirty="0"/>
              <a:t>was no further decrease in volume. The final volume of air was measured immediately in the </a:t>
            </a:r>
            <a:r>
              <a:rPr lang="en-US" sz="2100" dirty="0" smtClean="0"/>
              <a:t>right-hand syringe </a:t>
            </a:r>
            <a:r>
              <a:rPr lang="en-US" sz="2100" dirty="0"/>
              <a:t>and was 62.9 </a:t>
            </a:r>
            <a:r>
              <a:rPr lang="en-US" sz="2100" dirty="0" smtClean="0"/>
              <a:t>cm</a:t>
            </a:r>
            <a:r>
              <a:rPr lang="en-US" sz="2100" baseline="30000" dirty="0" smtClean="0"/>
              <a:t>3</a:t>
            </a:r>
            <a:r>
              <a:rPr lang="en-US" sz="2100" dirty="0" smtClean="0"/>
              <a:t>.</a:t>
            </a:r>
          </a:p>
          <a:p>
            <a:pPr marL="457200" indent="-457200">
              <a:buClr>
                <a:srgbClr val="C00000"/>
              </a:buClr>
              <a:buFont typeface="+mj-lt"/>
              <a:buAutoNum type="alphaLcPeriod"/>
              <a:tabLst>
                <a:tab pos="809625" algn="l"/>
                <a:tab pos="8435975" algn="r"/>
              </a:tabLst>
            </a:pPr>
            <a:r>
              <a:rPr lang="en-US" sz="2100" dirty="0" smtClean="0"/>
              <a:t>What </a:t>
            </a:r>
            <a:r>
              <a:rPr lang="en-US" sz="2100" dirty="0"/>
              <a:t>volume of oxygen had reacted</a:t>
            </a:r>
            <a:r>
              <a:rPr lang="en-US" sz="2100" dirty="0" smtClean="0"/>
              <a:t>?______________________ 	[1]</a:t>
            </a:r>
          </a:p>
          <a:p>
            <a:pPr marL="457200" indent="-457200">
              <a:buClr>
                <a:srgbClr val="C00000"/>
              </a:buClr>
              <a:buFont typeface="+mj-lt"/>
              <a:buAutoNum type="alphaLcPeriod"/>
              <a:tabLst>
                <a:tab pos="809625" algn="l"/>
                <a:tab pos="8435975" algn="r"/>
              </a:tabLst>
            </a:pPr>
            <a:r>
              <a:rPr lang="en-US" sz="2100" dirty="0" smtClean="0"/>
              <a:t>Calculate </a:t>
            </a:r>
            <a:r>
              <a:rPr lang="en-US" sz="2100" dirty="0"/>
              <a:t>the % of oxygen in this sample of air. Show your working</a:t>
            </a:r>
            <a:r>
              <a:rPr lang="en-US" sz="2100" dirty="0" smtClean="0"/>
              <a:t>.</a:t>
            </a:r>
            <a:br>
              <a:rPr lang="en-US" sz="2100" dirty="0" smtClean="0"/>
            </a:br>
            <a:r>
              <a:rPr lang="en-US" sz="2100" dirty="0" smtClean="0"/>
              <a:t/>
            </a:r>
            <a:br>
              <a:rPr lang="en-US" sz="2100" dirty="0" smtClean="0"/>
            </a:br>
            <a:r>
              <a:rPr lang="en-US" sz="2100" dirty="0" smtClean="0"/>
              <a:t/>
            </a:r>
            <a:br>
              <a:rPr lang="en-US" sz="2100" dirty="0" smtClean="0"/>
            </a:br>
            <a:r>
              <a:rPr lang="en-US" dirty="0" smtClean="0"/>
              <a:t/>
            </a:r>
            <a:br>
              <a:rPr lang="en-US" dirty="0" smtClean="0"/>
            </a:br>
            <a:r>
              <a:rPr lang="en-US" sz="2100" dirty="0" smtClean="0"/>
              <a:t/>
            </a:r>
            <a:br>
              <a:rPr lang="en-US" sz="2100" dirty="0" smtClean="0"/>
            </a:br>
            <a:r>
              <a:rPr lang="en-US" sz="2100" dirty="0" smtClean="0"/>
              <a:t/>
            </a:r>
            <a:br>
              <a:rPr lang="en-US" sz="2100" dirty="0" smtClean="0"/>
            </a:br>
            <a:r>
              <a:rPr lang="en-US" sz="2100" dirty="0" smtClean="0"/>
              <a:t>                                               % O</a:t>
            </a:r>
            <a:r>
              <a:rPr lang="en-US" sz="2100" baseline="-25000" dirty="0" smtClean="0"/>
              <a:t>2</a:t>
            </a:r>
            <a:r>
              <a:rPr lang="en-US" sz="2100" dirty="0" smtClean="0"/>
              <a:t> </a:t>
            </a:r>
            <a:r>
              <a:rPr lang="en-US" sz="2100" dirty="0"/>
              <a:t>in the air = </a:t>
            </a:r>
            <a:r>
              <a:rPr lang="en-US" sz="2100" dirty="0" smtClean="0"/>
              <a:t>__________% </a:t>
            </a:r>
            <a:r>
              <a:rPr lang="en-US" sz="2100" dirty="0"/>
              <a:t>[1]</a:t>
            </a:r>
          </a:p>
        </p:txBody>
      </p:sp>
      <p:sp>
        <p:nvSpPr>
          <p:cNvPr id="2" name="Action Button: Back or Previous 1">
            <a:hlinkClick r:id="" action="ppaction://hlinkshowjump?jump=lastslideviewed" highlightClick="1"/>
          </p:cNvPr>
          <p:cNvSpPr/>
          <p:nvPr/>
        </p:nvSpPr>
        <p:spPr>
          <a:xfrm>
            <a:off x="8460432" y="6237312"/>
            <a:ext cx="432048"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 Same Side Corner Rectangle 7">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83</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907704" y="1556792"/>
            <a:ext cx="5256584" cy="1247325"/>
          </a:xfrm>
          <a:prstGeom prst="rect">
            <a:avLst/>
          </a:prstGeom>
        </p:spPr>
      </p:pic>
    </p:spTree>
    <p:extLst>
      <p:ext uri="{BB962C8B-B14F-4D97-AF65-F5344CB8AC3E}">
        <p14:creationId xmlns:p14="http://schemas.microsoft.com/office/powerpoint/2010/main" val="891359543"/>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15.1 – Workbook Questions</a:t>
            </a:r>
            <a:endParaRPr lang="en-GB" b="1" dirty="0" smtClean="0"/>
          </a:p>
        </p:txBody>
      </p:sp>
      <p:sp>
        <p:nvSpPr>
          <p:cNvPr id="6" name="Rectangle 33"/>
          <p:cNvSpPr/>
          <p:nvPr/>
        </p:nvSpPr>
        <p:spPr>
          <a:xfrm>
            <a:off x="179512" y="1131713"/>
            <a:ext cx="8784976"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lphaLcPeriod" startAt="3"/>
              <a:tabLst>
                <a:tab pos="809625" algn="l"/>
                <a:tab pos="8435975" algn="r"/>
              </a:tabLst>
            </a:pPr>
            <a:r>
              <a:rPr lang="en-US" sz="2800" dirty="0" smtClean="0"/>
              <a:t>How </a:t>
            </a:r>
            <a:r>
              <a:rPr lang="en-US" sz="2800" dirty="0"/>
              <a:t>does this volume compare with the volume in the table? Give a reason for the difference based on </a:t>
            </a:r>
            <a:r>
              <a:rPr lang="en-US" sz="2800" dirty="0" smtClean="0"/>
              <a:t>your knowledge </a:t>
            </a:r>
            <a:r>
              <a:rPr lang="en-US" sz="2800" dirty="0"/>
              <a:t>of the </a:t>
            </a:r>
            <a:r>
              <a:rPr lang="en-US" sz="2800" dirty="0" err="1"/>
              <a:t>behaviour</a:t>
            </a:r>
            <a:r>
              <a:rPr lang="en-US" sz="2800" dirty="0"/>
              <a:t> of gases</a:t>
            </a:r>
            <a:r>
              <a:rPr lang="en-US" sz="2800" dirty="0" smtClean="0"/>
              <a:t>.	[</a:t>
            </a:r>
            <a:r>
              <a:rPr lang="en-US" sz="2800" dirty="0"/>
              <a:t>3</a:t>
            </a:r>
            <a:r>
              <a:rPr lang="en-US" sz="2800" dirty="0" smtClean="0"/>
              <a:t>]</a:t>
            </a:r>
            <a:br>
              <a:rPr lang="en-US" sz="2800" dirty="0" smtClean="0"/>
            </a:br>
            <a:r>
              <a:rPr lang="en-US" sz="2800" dirty="0" smtClean="0"/>
              <a:t>_____________________________________________________________________________________________________________________________________________________________________________________________________________</a:t>
            </a:r>
          </a:p>
          <a:p>
            <a:pPr>
              <a:buClr>
                <a:srgbClr val="C00000"/>
              </a:buClr>
              <a:tabLst>
                <a:tab pos="809625" algn="l"/>
                <a:tab pos="8435975" algn="r"/>
              </a:tabLst>
            </a:pPr>
            <a:r>
              <a:rPr lang="en-US" sz="2800" b="1" dirty="0" smtClean="0"/>
              <a:t>Extension</a:t>
            </a:r>
          </a:p>
          <a:p>
            <a:pPr marL="457200" indent="-457200">
              <a:buClr>
                <a:srgbClr val="C00000"/>
              </a:buClr>
              <a:buFont typeface="+mj-lt"/>
              <a:buAutoNum type="arabicPeriod" startAt="3"/>
              <a:tabLst>
                <a:tab pos="809625" algn="l"/>
                <a:tab pos="8435975" algn="r"/>
              </a:tabLst>
            </a:pPr>
            <a:r>
              <a:rPr lang="en-US" sz="2800" dirty="0" smtClean="0"/>
              <a:t>Oxygen is involved in combustion reactions. Oxides are formed as products. Write a balanced equation for </a:t>
            </a:r>
            <a:r>
              <a:rPr lang="en-US" sz="2800" dirty="0"/>
              <a:t>the complete combustion of ethane, </a:t>
            </a:r>
            <a:r>
              <a:rPr lang="en-US" sz="2800" dirty="0" smtClean="0"/>
              <a:t>C</a:t>
            </a:r>
            <a:r>
              <a:rPr lang="en-US" sz="2800" baseline="-25000" dirty="0" smtClean="0"/>
              <a:t>2</a:t>
            </a:r>
            <a:r>
              <a:rPr lang="en-US" sz="2800" dirty="0" smtClean="0"/>
              <a:t>H</a:t>
            </a:r>
            <a:r>
              <a:rPr lang="en-US" sz="2800" baseline="-25000" dirty="0" smtClean="0"/>
              <a:t>6</a:t>
            </a:r>
            <a:r>
              <a:rPr lang="en-US" sz="2800" dirty="0" smtClean="0"/>
              <a:t> 	[</a:t>
            </a:r>
            <a:r>
              <a:rPr lang="en-US" sz="2800" dirty="0"/>
              <a:t>2</a:t>
            </a:r>
            <a:r>
              <a:rPr lang="en-US" sz="2800" dirty="0" smtClean="0"/>
              <a:t>]</a:t>
            </a:r>
            <a:br>
              <a:rPr lang="en-US" sz="2800" dirty="0" smtClean="0"/>
            </a:br>
            <a:endParaRPr lang="en-US" dirty="0"/>
          </a:p>
        </p:txBody>
      </p:sp>
      <p:sp>
        <p:nvSpPr>
          <p:cNvPr id="2" name="Action Button: Back or Previous 1">
            <a:hlinkClick r:id="" action="ppaction://hlinkshowjump?jump=lastslideviewed" highlightClick="1"/>
          </p:cNvPr>
          <p:cNvSpPr/>
          <p:nvPr/>
        </p:nvSpPr>
        <p:spPr>
          <a:xfrm>
            <a:off x="8460432" y="6237312"/>
            <a:ext cx="432048"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ound Same Side Corner Rectangle 9">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83</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91643323"/>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15.2 – Workbook Questions</a:t>
            </a:r>
            <a:endParaRPr lang="en-GB" b="1" dirty="0" smtClean="0"/>
          </a:p>
        </p:txBody>
      </p:sp>
      <p:sp>
        <p:nvSpPr>
          <p:cNvPr id="6" name="Rectangle 33"/>
          <p:cNvSpPr/>
          <p:nvPr/>
        </p:nvSpPr>
        <p:spPr>
          <a:xfrm>
            <a:off x="179512" y="1109057"/>
            <a:ext cx="8784976" cy="563231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514350" indent="-514350">
              <a:buClr>
                <a:srgbClr val="C00000"/>
              </a:buClr>
              <a:buFont typeface="+mj-lt"/>
              <a:buAutoNum type="arabicPeriod"/>
              <a:tabLst>
                <a:tab pos="809625" algn="l"/>
                <a:tab pos="8523288" algn="r"/>
              </a:tabLst>
            </a:pPr>
            <a:r>
              <a:rPr lang="en-US" dirty="0"/>
              <a:t>The table shows the boiling points of some of the gases in air</a:t>
            </a:r>
            <a:r>
              <a:rPr lang="en-US" dirty="0" smtClean="0"/>
              <a:t>.</a:t>
            </a:r>
          </a:p>
          <a:p>
            <a:pPr>
              <a:buClr>
                <a:srgbClr val="C00000"/>
              </a:buClr>
              <a:tabLst>
                <a:tab pos="809625" algn="l"/>
                <a:tab pos="8523288" algn="r"/>
              </a:tabLst>
            </a:pPr>
            <a:endParaRPr lang="en-US" dirty="0"/>
          </a:p>
          <a:p>
            <a:pPr>
              <a:buClr>
                <a:srgbClr val="C00000"/>
              </a:buClr>
              <a:tabLst>
                <a:tab pos="809625" algn="l"/>
                <a:tab pos="8523288" algn="r"/>
              </a:tabLst>
            </a:pPr>
            <a:endParaRPr lang="en-US" dirty="0" smtClean="0"/>
          </a:p>
          <a:p>
            <a:pPr>
              <a:buClr>
                <a:srgbClr val="C00000"/>
              </a:buClr>
              <a:tabLst>
                <a:tab pos="809625" algn="l"/>
                <a:tab pos="8523288" algn="r"/>
              </a:tabLst>
            </a:pPr>
            <a:endParaRPr lang="en-US" dirty="0"/>
          </a:p>
          <a:p>
            <a:pPr>
              <a:buClr>
                <a:srgbClr val="C00000"/>
              </a:buClr>
              <a:tabLst>
                <a:tab pos="809625" algn="l"/>
                <a:tab pos="8523288" algn="r"/>
              </a:tabLst>
            </a:pPr>
            <a:endParaRPr lang="en-US" dirty="0"/>
          </a:p>
          <a:p>
            <a:pPr marL="457200" indent="-457200">
              <a:buClr>
                <a:srgbClr val="C00000"/>
              </a:buClr>
              <a:buFont typeface="+mj-lt"/>
              <a:buAutoNum type="alphaLcPeriod"/>
              <a:tabLst>
                <a:tab pos="809625" algn="l"/>
                <a:tab pos="8523288" algn="r"/>
              </a:tabLst>
            </a:pPr>
            <a:r>
              <a:rPr lang="en-US" dirty="0" smtClean="0"/>
              <a:t>Which </a:t>
            </a:r>
            <a:r>
              <a:rPr lang="en-US" dirty="0"/>
              <a:t>gases are not noble gases</a:t>
            </a:r>
            <a:r>
              <a:rPr lang="en-US" dirty="0" smtClean="0"/>
              <a:t>? ________________________	[</a:t>
            </a:r>
            <a:r>
              <a:rPr lang="en-US" dirty="0"/>
              <a:t>1]</a:t>
            </a:r>
          </a:p>
          <a:p>
            <a:pPr marL="457200" indent="-457200">
              <a:buClr>
                <a:srgbClr val="C00000"/>
              </a:buClr>
              <a:buFont typeface="+mj-lt"/>
              <a:buAutoNum type="alphaLcPeriod"/>
              <a:tabLst>
                <a:tab pos="809625" algn="l"/>
                <a:tab pos="8523288" algn="r"/>
              </a:tabLst>
            </a:pPr>
            <a:r>
              <a:rPr lang="en-US" dirty="0" smtClean="0"/>
              <a:t>Which </a:t>
            </a:r>
            <a:r>
              <a:rPr lang="en-US" dirty="0"/>
              <a:t>is the most reactive of these gases</a:t>
            </a:r>
            <a:r>
              <a:rPr lang="en-US" dirty="0" smtClean="0"/>
              <a:t>?__________________	[1]</a:t>
            </a:r>
            <a:endParaRPr lang="en-US" dirty="0"/>
          </a:p>
          <a:p>
            <a:pPr marL="457200" indent="-457200">
              <a:buClr>
                <a:srgbClr val="C00000"/>
              </a:buClr>
              <a:buFont typeface="+mj-lt"/>
              <a:buAutoNum type="alphaLcPeriod"/>
              <a:tabLst>
                <a:tab pos="809625" algn="l"/>
                <a:tab pos="8523288" algn="r"/>
              </a:tabLst>
            </a:pPr>
            <a:r>
              <a:rPr lang="en-US" dirty="0" smtClean="0"/>
              <a:t>What </a:t>
            </a:r>
            <a:r>
              <a:rPr lang="en-US" dirty="0"/>
              <a:t>is the relationship between the boiling point of the noble gases and their relative atomic mass</a:t>
            </a:r>
            <a:r>
              <a:rPr lang="en-US" dirty="0" smtClean="0"/>
              <a:t>? _____________________________</a:t>
            </a:r>
            <a:br>
              <a:rPr lang="en-US" dirty="0" smtClean="0"/>
            </a:br>
            <a:r>
              <a:rPr lang="en-US" dirty="0" smtClean="0"/>
              <a:t>____________________________________________________	[</a:t>
            </a:r>
            <a:r>
              <a:rPr lang="en-US" dirty="0"/>
              <a:t>1]</a:t>
            </a:r>
          </a:p>
          <a:p>
            <a:pPr marL="457200" indent="-457200">
              <a:buClr>
                <a:srgbClr val="C00000"/>
              </a:buClr>
              <a:buFont typeface="+mj-lt"/>
              <a:buAutoNum type="alphaLcPeriod" startAt="4"/>
              <a:tabLst>
                <a:tab pos="809625" algn="l"/>
                <a:tab pos="8523288" algn="r"/>
              </a:tabLst>
            </a:pPr>
            <a:r>
              <a:rPr lang="en-US" dirty="0" smtClean="0"/>
              <a:t>What </a:t>
            </a:r>
            <a:r>
              <a:rPr lang="en-US" dirty="0"/>
              <a:t>method is used to separate these gases and what physical property does this depend on</a:t>
            </a:r>
            <a:r>
              <a:rPr lang="en-US" dirty="0" smtClean="0"/>
              <a:t>?</a:t>
            </a:r>
            <a:br>
              <a:rPr lang="en-US" dirty="0" smtClean="0"/>
            </a:br>
            <a:r>
              <a:rPr lang="en-US" dirty="0" smtClean="0"/>
              <a:t>___________________________________________________________________________________________________________	[</a:t>
            </a:r>
            <a:r>
              <a:rPr lang="en-US" dirty="0"/>
              <a:t>2]</a:t>
            </a:r>
          </a:p>
          <a:p>
            <a:pPr marL="342900" indent="-342900">
              <a:buClr>
                <a:srgbClr val="C00000"/>
              </a:buClr>
              <a:buFont typeface="+mj-lt"/>
              <a:buAutoNum type="arabicPeriod" startAt="2"/>
              <a:tabLst>
                <a:tab pos="809625" algn="l"/>
                <a:tab pos="8523288" algn="r"/>
              </a:tabLst>
            </a:pPr>
            <a:r>
              <a:rPr lang="en-US" dirty="0" smtClean="0"/>
              <a:t>Carbon </a:t>
            </a:r>
            <a:r>
              <a:rPr lang="en-US" dirty="0"/>
              <a:t>dioxide is first removed by bubbling the air through concentrated aqueous sodium hydroxide.</a:t>
            </a:r>
          </a:p>
          <a:p>
            <a:pPr marL="342900" indent="-342900">
              <a:buClr>
                <a:srgbClr val="C00000"/>
              </a:buClr>
              <a:buFont typeface="+mj-lt"/>
              <a:buAutoNum type="alphaLcPeriod"/>
              <a:tabLst>
                <a:tab pos="809625" algn="l"/>
                <a:tab pos="2519363" algn="l"/>
                <a:tab pos="8523288" algn="r"/>
              </a:tabLst>
            </a:pPr>
            <a:r>
              <a:rPr lang="en-US" dirty="0" smtClean="0"/>
              <a:t>What </a:t>
            </a:r>
            <a:r>
              <a:rPr lang="en-US" dirty="0"/>
              <a:t>type of oxide is carbon dioxide? Put a ring around the correct </a:t>
            </a:r>
            <a:r>
              <a:rPr lang="en-US" dirty="0" smtClean="0"/>
              <a:t>answer. </a:t>
            </a:r>
            <a:br>
              <a:rPr lang="en-US" dirty="0" smtClean="0"/>
            </a:br>
            <a:r>
              <a:rPr lang="en-US" dirty="0" smtClean="0"/>
              <a:t>		</a:t>
            </a:r>
            <a:r>
              <a:rPr lang="en-US" b="1" dirty="0" smtClean="0"/>
              <a:t>acidic    amphoteric    basic    </a:t>
            </a:r>
            <a:r>
              <a:rPr lang="en-US" b="1" dirty="0"/>
              <a:t>neutral </a:t>
            </a:r>
            <a:r>
              <a:rPr lang="en-US" dirty="0"/>
              <a:t> </a:t>
            </a:r>
            <a:r>
              <a:rPr lang="en-US" dirty="0" smtClean="0"/>
              <a:t>                       [</a:t>
            </a:r>
            <a:r>
              <a:rPr lang="en-US" dirty="0"/>
              <a:t>1]</a:t>
            </a:r>
          </a:p>
          <a:p>
            <a:pPr marL="342900" indent="-342900">
              <a:buClr>
                <a:srgbClr val="C00000"/>
              </a:buClr>
              <a:buFont typeface="+mj-lt"/>
              <a:buAutoNum type="alphaLcPeriod"/>
              <a:tabLst>
                <a:tab pos="809625" algn="l"/>
                <a:tab pos="8523288" algn="r"/>
              </a:tabLst>
            </a:pPr>
            <a:r>
              <a:rPr lang="en-US" dirty="0" smtClean="0"/>
              <a:t>What </a:t>
            </a:r>
            <a:r>
              <a:rPr lang="en-US" dirty="0"/>
              <a:t>type of chemical reaction occurs when carbon dioxide is absorbed by aqueous sodium hydroxide</a:t>
            </a:r>
            <a:r>
              <a:rPr lang="en-US" dirty="0" smtClean="0"/>
              <a:t>?                                                                         [</a:t>
            </a:r>
            <a:r>
              <a:rPr lang="en-US" dirty="0"/>
              <a:t>1]</a:t>
            </a:r>
          </a:p>
        </p:txBody>
      </p:sp>
      <p:sp>
        <p:nvSpPr>
          <p:cNvPr id="2" name="Action Button: Back or Previous 1">
            <a:hlinkClick r:id="" action="ppaction://hlinkshowjump?jump=lastslideviewed" highlightClick="1"/>
          </p:cNvPr>
          <p:cNvSpPr/>
          <p:nvPr/>
        </p:nvSpPr>
        <p:spPr>
          <a:xfrm>
            <a:off x="8460432" y="6237312"/>
            <a:ext cx="432048"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ound Same Side Corner Rectangle 9">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84</a:t>
            </a:r>
            <a:endParaRPr lang="en-GB" sz="960" b="1" dirty="0">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763478803"/>
              </p:ext>
            </p:extLst>
          </p:nvPr>
        </p:nvGraphicFramePr>
        <p:xfrm>
          <a:off x="251520" y="1628800"/>
          <a:ext cx="8568954" cy="762000"/>
        </p:xfrm>
        <a:graphic>
          <a:graphicData uri="http://schemas.openxmlformats.org/drawingml/2006/table">
            <a:tbl>
              <a:tblPr firstRow="1" bandRow="1">
                <a:tableStyleId>{5940675A-B579-460E-94D1-54222C63F5DA}</a:tableStyleId>
              </a:tblPr>
              <a:tblGrid>
                <a:gridCol w="2448272"/>
                <a:gridCol w="720080"/>
                <a:gridCol w="792088"/>
                <a:gridCol w="720080"/>
                <a:gridCol w="720080"/>
                <a:gridCol w="720080"/>
                <a:gridCol w="720080"/>
                <a:gridCol w="864096"/>
                <a:gridCol w="864098"/>
              </a:tblGrid>
              <a:tr h="370840">
                <a:tc>
                  <a:txBody>
                    <a:bodyPr/>
                    <a:lstStyle/>
                    <a:p>
                      <a:r>
                        <a:rPr lang="en-IE" sz="1900" dirty="0" smtClean="0">
                          <a:latin typeface="Arial" panose="020B0604020202020204" pitchFamily="34" charset="0"/>
                          <a:cs typeface="Arial" panose="020B0604020202020204" pitchFamily="34" charset="0"/>
                        </a:rPr>
                        <a:t>Gas</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CO</a:t>
                      </a:r>
                      <a:r>
                        <a:rPr lang="en-IE" sz="1900" baseline="-25000" dirty="0" smtClean="0">
                          <a:latin typeface="Arial" panose="020B0604020202020204" pitchFamily="34" charset="0"/>
                          <a:cs typeface="Arial" panose="020B0604020202020204" pitchFamily="34" charset="0"/>
                        </a:rPr>
                        <a:t>2</a:t>
                      </a:r>
                      <a:endParaRPr lang="en-GB" sz="1900" baseline="-25000" dirty="0">
                        <a:latin typeface="Arial" panose="020B0604020202020204" pitchFamily="34" charset="0"/>
                        <a:cs typeface="Arial" panose="020B0604020202020204" pitchFamily="34" charset="0"/>
                      </a:endParaRPr>
                    </a:p>
                  </a:txBody>
                  <a:tcPr/>
                </a:tc>
                <a:tc>
                  <a:txBody>
                    <a:bodyPr/>
                    <a:lstStyle/>
                    <a:p>
                      <a:pPr algn="ctr"/>
                      <a:r>
                        <a:rPr lang="en-IE" sz="1900" dirty="0" err="1" smtClean="0">
                          <a:latin typeface="Arial" panose="020B0604020202020204" pitchFamily="34" charset="0"/>
                          <a:cs typeface="Arial" panose="020B0604020202020204" pitchFamily="34" charset="0"/>
                        </a:rPr>
                        <a:t>Xe</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Kr</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O</a:t>
                      </a:r>
                      <a:r>
                        <a:rPr lang="en-IE" sz="1900" baseline="-25000" dirty="0" smtClean="0">
                          <a:latin typeface="Arial" panose="020B0604020202020204" pitchFamily="34" charset="0"/>
                          <a:cs typeface="Arial" panose="020B0604020202020204" pitchFamily="34" charset="0"/>
                        </a:rPr>
                        <a:t>2</a:t>
                      </a:r>
                      <a:endParaRPr lang="en-GB" sz="1900" baseline="-25000" dirty="0">
                        <a:latin typeface="Arial" panose="020B0604020202020204" pitchFamily="34" charset="0"/>
                        <a:cs typeface="Arial" panose="020B0604020202020204" pitchFamily="34" charset="0"/>
                      </a:endParaRPr>
                    </a:p>
                  </a:txBody>
                  <a:tcPr/>
                </a:tc>
                <a:tc>
                  <a:txBody>
                    <a:bodyPr/>
                    <a:lstStyle/>
                    <a:p>
                      <a:pPr algn="ctr"/>
                      <a:r>
                        <a:rPr lang="en-IE" sz="1900" dirty="0" err="1" smtClean="0">
                          <a:latin typeface="Arial" panose="020B0604020202020204" pitchFamily="34" charset="0"/>
                          <a:cs typeface="Arial" panose="020B0604020202020204" pitchFamily="34" charset="0"/>
                        </a:rPr>
                        <a:t>Ar</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N</a:t>
                      </a:r>
                      <a:r>
                        <a:rPr lang="en-IE" sz="1900" baseline="-25000" dirty="0" smtClean="0">
                          <a:latin typeface="Arial" panose="020B0604020202020204" pitchFamily="34" charset="0"/>
                          <a:cs typeface="Arial" panose="020B0604020202020204" pitchFamily="34" charset="0"/>
                        </a:rPr>
                        <a:t>2</a:t>
                      </a:r>
                      <a:endParaRPr lang="en-GB" sz="1900" baseline="-250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Ne</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He</a:t>
                      </a:r>
                      <a:endParaRPr lang="en-GB" sz="1900" dirty="0">
                        <a:latin typeface="Arial" panose="020B0604020202020204" pitchFamily="34" charset="0"/>
                        <a:cs typeface="Arial" panose="020B0604020202020204" pitchFamily="34" charset="0"/>
                      </a:endParaRPr>
                    </a:p>
                  </a:txBody>
                  <a:tcPr/>
                </a:tc>
              </a:tr>
              <a:tr h="370840">
                <a:tc>
                  <a:txBody>
                    <a:bodyPr/>
                    <a:lstStyle/>
                    <a:p>
                      <a:r>
                        <a:rPr lang="en-IE" sz="1900" dirty="0" smtClean="0">
                          <a:latin typeface="Arial" panose="020B0604020202020204" pitchFamily="34" charset="0"/>
                          <a:cs typeface="Arial" panose="020B0604020202020204" pitchFamily="34" charset="0"/>
                        </a:rPr>
                        <a:t>Boiling point /</a:t>
                      </a:r>
                      <a:r>
                        <a:rPr lang="en-IE" sz="1900" baseline="30000" dirty="0" smtClean="0">
                          <a:latin typeface="Arial" panose="020B0604020202020204" pitchFamily="34" charset="0"/>
                          <a:cs typeface="Arial" panose="020B0604020202020204" pitchFamily="34" charset="0"/>
                        </a:rPr>
                        <a:t>0</a:t>
                      </a:r>
                      <a:r>
                        <a:rPr lang="en-IE" sz="1900" dirty="0" smtClean="0">
                          <a:latin typeface="Arial" panose="020B0604020202020204" pitchFamily="34" charset="0"/>
                          <a:cs typeface="Arial" panose="020B0604020202020204" pitchFamily="34" charset="0"/>
                        </a:rPr>
                        <a:t>C</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-32</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-108</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-153</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-183</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-186</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-196</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-246</a:t>
                      </a:r>
                      <a:endParaRPr lang="en-GB" sz="1900" dirty="0">
                        <a:latin typeface="Arial" panose="020B0604020202020204" pitchFamily="34" charset="0"/>
                        <a:cs typeface="Arial" panose="020B0604020202020204" pitchFamily="34" charset="0"/>
                      </a:endParaRPr>
                    </a:p>
                  </a:txBody>
                  <a:tcPr/>
                </a:tc>
                <a:tc>
                  <a:txBody>
                    <a:bodyPr/>
                    <a:lstStyle/>
                    <a:p>
                      <a:pPr algn="ctr"/>
                      <a:r>
                        <a:rPr lang="en-IE" sz="1900" dirty="0" smtClean="0">
                          <a:latin typeface="Arial" panose="020B0604020202020204" pitchFamily="34" charset="0"/>
                          <a:cs typeface="Arial" panose="020B0604020202020204" pitchFamily="34" charset="0"/>
                        </a:rPr>
                        <a:t>-269</a:t>
                      </a:r>
                      <a:endParaRPr lang="en-GB" sz="19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4181751210"/>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15.2 – Workbook Questions</a:t>
            </a:r>
            <a:endParaRPr lang="en-GB" b="1" dirty="0" smtClean="0"/>
          </a:p>
        </p:txBody>
      </p:sp>
      <p:sp>
        <p:nvSpPr>
          <p:cNvPr id="6" name="Rectangle 33"/>
          <p:cNvSpPr/>
          <p:nvPr/>
        </p:nvSpPr>
        <p:spPr>
          <a:xfrm>
            <a:off x="179512" y="1109057"/>
            <a:ext cx="8784976" cy="5345053"/>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49263" indent="-449263">
              <a:buClr>
                <a:srgbClr val="C00000"/>
              </a:buClr>
              <a:buFont typeface="+mj-lt"/>
              <a:buAutoNum type="arabicPeriod" startAt="3"/>
              <a:tabLst>
                <a:tab pos="809625" algn="l"/>
                <a:tab pos="8523288" algn="r"/>
              </a:tabLst>
            </a:pPr>
            <a:r>
              <a:rPr lang="en-US" sz="2000" dirty="0" smtClean="0"/>
              <a:t>A </a:t>
            </a:r>
            <a:r>
              <a:rPr lang="en-US" sz="2000" dirty="0"/>
              <a:t>mixture of liquefied air contains largely nitrogen and </a:t>
            </a:r>
            <a:r>
              <a:rPr lang="en-US" sz="2000" dirty="0" smtClean="0"/>
              <a:t>oxygen. Explain </a:t>
            </a:r>
            <a:r>
              <a:rPr lang="en-US" sz="2000" dirty="0"/>
              <a:t>why nitrogen boils off first when the temperature of liquefied air is raised</a:t>
            </a:r>
            <a:r>
              <a:rPr lang="en-US" sz="2000" dirty="0" smtClean="0"/>
              <a:t>.</a:t>
            </a:r>
            <a:br>
              <a:rPr lang="en-US" sz="2000" dirty="0" smtClean="0"/>
            </a:br>
            <a:r>
              <a:rPr lang="en-US" sz="2000" dirty="0" smtClean="0"/>
              <a:t>________________________________________________________________________________________________________________	 </a:t>
            </a:r>
            <a:r>
              <a:rPr lang="en-US" sz="2000" dirty="0"/>
              <a:t>[1]</a:t>
            </a:r>
          </a:p>
          <a:p>
            <a:pPr marL="449263" indent="-449263">
              <a:buClr>
                <a:srgbClr val="C00000"/>
              </a:buClr>
              <a:buFont typeface="+mj-lt"/>
              <a:buAutoNum type="arabicPeriod" startAt="3"/>
              <a:tabLst>
                <a:tab pos="809625" algn="l"/>
                <a:tab pos="8523288" algn="r"/>
              </a:tabLst>
            </a:pPr>
            <a:r>
              <a:rPr lang="en-US" sz="2000" dirty="0" smtClean="0"/>
              <a:t>Explain </a:t>
            </a:r>
            <a:r>
              <a:rPr lang="en-US" sz="2000" dirty="0"/>
              <a:t>why oxygen is used in each of the </a:t>
            </a:r>
            <a:r>
              <a:rPr lang="en-US" sz="2000" dirty="0" smtClean="0"/>
              <a:t>following:</a:t>
            </a:r>
          </a:p>
          <a:p>
            <a:pPr marL="449263" indent="-449263">
              <a:buClr>
                <a:srgbClr val="C00000"/>
              </a:buClr>
              <a:buFont typeface="+mj-lt"/>
              <a:buAutoNum type="alphaLcPeriod"/>
              <a:tabLst>
                <a:tab pos="809625" algn="l"/>
                <a:tab pos="8523288" algn="r"/>
              </a:tabLst>
            </a:pPr>
            <a:r>
              <a:rPr lang="en-US" sz="2000" dirty="0" smtClean="0"/>
              <a:t>Steelworks________________________________________________________________________________________________________________________________________________________________ </a:t>
            </a:r>
            <a:r>
              <a:rPr lang="en-US" sz="2000" dirty="0"/>
              <a:t>[2]</a:t>
            </a:r>
          </a:p>
          <a:p>
            <a:pPr marL="449263" indent="-449263">
              <a:buClr>
                <a:srgbClr val="C00000"/>
              </a:buClr>
              <a:buFont typeface="+mj-lt"/>
              <a:buAutoNum type="alphaLcPeriod"/>
              <a:tabLst>
                <a:tab pos="809625" algn="l"/>
                <a:tab pos="8523288" algn="r"/>
              </a:tabLst>
            </a:pPr>
            <a:r>
              <a:rPr lang="en-US" sz="2000" dirty="0" smtClean="0"/>
              <a:t>Cutting metals _____________________________________________</a:t>
            </a:r>
            <a:br>
              <a:rPr lang="en-US" sz="2000" dirty="0" smtClean="0"/>
            </a:br>
            <a:r>
              <a:rPr lang="en-US" sz="2000" dirty="0" smtClean="0"/>
              <a:t>_______________________________________________________ [</a:t>
            </a:r>
            <a:r>
              <a:rPr lang="en-US" sz="2000" dirty="0"/>
              <a:t>1]</a:t>
            </a:r>
          </a:p>
          <a:p>
            <a:pPr marL="342900" indent="-342900">
              <a:buClr>
                <a:srgbClr val="C00000"/>
              </a:buClr>
              <a:buFont typeface="+mj-lt"/>
              <a:buAutoNum type="alphaLcPeriod"/>
              <a:tabLst>
                <a:tab pos="809625" algn="l"/>
                <a:tab pos="8523288" algn="r"/>
              </a:tabLst>
            </a:pPr>
            <a:r>
              <a:rPr lang="en-US" sz="2000" dirty="0" smtClean="0"/>
              <a:t>Hospitals __________________________________________________</a:t>
            </a:r>
            <a:br>
              <a:rPr lang="en-US" sz="2000" dirty="0" smtClean="0"/>
            </a:br>
            <a:r>
              <a:rPr lang="en-US" sz="2000" dirty="0" smtClean="0"/>
              <a:t>______________________________________________________ [</a:t>
            </a:r>
            <a:r>
              <a:rPr lang="en-US" sz="2000" dirty="0"/>
              <a:t>1</a:t>
            </a:r>
            <a:r>
              <a:rPr lang="en-US" sz="2000" dirty="0" smtClean="0"/>
              <a:t>]</a:t>
            </a:r>
          </a:p>
          <a:p>
            <a:pPr>
              <a:buClr>
                <a:srgbClr val="C00000"/>
              </a:buClr>
              <a:tabLst>
                <a:tab pos="809625" algn="l"/>
                <a:tab pos="8523288" algn="r"/>
              </a:tabLst>
            </a:pPr>
            <a:r>
              <a:rPr lang="en-US" sz="2000" b="1" dirty="0" smtClean="0"/>
              <a:t>Extension</a:t>
            </a:r>
            <a:endParaRPr lang="en-US" sz="2000" b="1" dirty="0"/>
          </a:p>
          <a:p>
            <a:pPr marL="449263" indent="-449263">
              <a:buClr>
                <a:srgbClr val="C00000"/>
              </a:buClr>
              <a:buFont typeface="+mj-lt"/>
              <a:buAutoNum type="arabicPeriod" startAt="5"/>
              <a:tabLst>
                <a:tab pos="809625" algn="l"/>
                <a:tab pos="8074025" algn="r"/>
              </a:tabLst>
            </a:pPr>
            <a:r>
              <a:rPr lang="en-US" sz="2000" dirty="0" smtClean="0"/>
              <a:t>Carbon </a:t>
            </a:r>
            <a:r>
              <a:rPr lang="en-US" sz="2000" dirty="0"/>
              <a:t>dioxide reacts with hydroxide ions to form carbonate ions and water. In the presence of </a:t>
            </a:r>
            <a:r>
              <a:rPr lang="en-US" sz="2000" dirty="0" smtClean="0"/>
              <a:t>excess carbon </a:t>
            </a:r>
            <a:r>
              <a:rPr lang="en-US" sz="2000" dirty="0"/>
              <a:t>dioxide and water the carbonate ions react further to form </a:t>
            </a:r>
            <a:r>
              <a:rPr lang="en-US" sz="2000" dirty="0" smtClean="0"/>
              <a:t>hydrogen carbonate </a:t>
            </a:r>
            <a:r>
              <a:rPr lang="en-US" sz="2000" dirty="0"/>
              <a:t>ions, </a:t>
            </a:r>
            <a:r>
              <a:rPr lang="en-US" sz="2000" dirty="0" smtClean="0"/>
              <a:t>HCO</a:t>
            </a:r>
            <a:r>
              <a:rPr lang="en-US" sz="2000" baseline="-25000" dirty="0" smtClean="0"/>
              <a:t>3</a:t>
            </a:r>
            <a:r>
              <a:rPr lang="en-US" sz="3200" baseline="30000" dirty="0" smtClean="0"/>
              <a:t>-</a:t>
            </a:r>
            <a:r>
              <a:rPr lang="en-US" sz="2000" dirty="0" smtClean="0"/>
              <a:t>. Write </a:t>
            </a:r>
            <a:r>
              <a:rPr lang="en-US" sz="2000" dirty="0"/>
              <a:t>ionic equations for these two reactions. </a:t>
            </a:r>
            <a:r>
              <a:rPr lang="en-US" sz="2000" dirty="0" smtClean="0"/>
              <a:t>	[</a:t>
            </a:r>
            <a:r>
              <a:rPr lang="en-US" sz="2000" dirty="0"/>
              <a:t>4]</a:t>
            </a:r>
          </a:p>
        </p:txBody>
      </p:sp>
      <p:sp>
        <p:nvSpPr>
          <p:cNvPr id="2" name="Action Button: Back or Previous 1">
            <a:hlinkClick r:id="" action="ppaction://hlinkshowjump?jump=lastslideviewed" highlightClick="1"/>
          </p:cNvPr>
          <p:cNvSpPr/>
          <p:nvPr/>
        </p:nvSpPr>
        <p:spPr>
          <a:xfrm>
            <a:off x="8460432" y="6237312"/>
            <a:ext cx="432048"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ound Same Side Corner Rectangle 9">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84</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60699457"/>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15.3 – Workbook Questions</a:t>
            </a:r>
            <a:endParaRPr lang="en-GB" b="1" dirty="0" smtClean="0"/>
          </a:p>
        </p:txBody>
      </p:sp>
      <p:sp>
        <p:nvSpPr>
          <p:cNvPr id="6" name="Rectangle 33"/>
          <p:cNvSpPr/>
          <p:nvPr/>
        </p:nvSpPr>
        <p:spPr>
          <a:xfrm>
            <a:off x="179512" y="1109057"/>
            <a:ext cx="8784976" cy="5429179"/>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rabicPeriod"/>
              <a:tabLst>
                <a:tab pos="809625" algn="l"/>
                <a:tab pos="8523288" algn="r"/>
              </a:tabLst>
            </a:pPr>
            <a:r>
              <a:rPr lang="en-US" sz="2040" dirty="0" smtClean="0"/>
              <a:t>a. Complete these sentences about the sources of carbon monoxide and sulfur dioxide in the atmosphere using words from the list below. Not all the words are used. </a:t>
            </a:r>
            <a:br>
              <a:rPr lang="en-US" sz="2040" dirty="0" smtClean="0"/>
            </a:br>
            <a:r>
              <a:rPr lang="en-US" sz="2040" dirty="0" smtClean="0"/>
              <a:t>  </a:t>
            </a:r>
            <a:r>
              <a:rPr lang="en-US" sz="2040" b="1" dirty="0" smtClean="0"/>
              <a:t>burn  carbon   excess   fossil   gaseous   limited   oxygen   sulfur</a:t>
            </a:r>
            <a:br>
              <a:rPr lang="en-US" sz="2040" b="1" dirty="0" smtClean="0"/>
            </a:br>
            <a:r>
              <a:rPr lang="en-US" sz="2040" dirty="0" smtClean="0"/>
              <a:t>Carbon </a:t>
            </a:r>
            <a:r>
              <a:rPr lang="en-US" sz="2040" dirty="0"/>
              <a:t>monoxide is formed </a:t>
            </a:r>
            <a:r>
              <a:rPr lang="en-US" sz="2040" dirty="0" smtClean="0"/>
              <a:t>when ___________ compounds</a:t>
            </a:r>
            <a:r>
              <a:rPr lang="en-US" sz="2040" dirty="0"/>
              <a:t> ___________ </a:t>
            </a:r>
            <a:r>
              <a:rPr lang="en-US" sz="2040" dirty="0" smtClean="0"/>
              <a:t>in a</a:t>
            </a:r>
            <a:r>
              <a:rPr lang="en-US" sz="2040" dirty="0"/>
              <a:t> ___________ </a:t>
            </a:r>
            <a:r>
              <a:rPr lang="en-US" sz="2040" dirty="0" smtClean="0"/>
              <a:t>supply </a:t>
            </a:r>
            <a:r>
              <a:rPr lang="en-US" sz="2040" dirty="0"/>
              <a:t>of </a:t>
            </a:r>
            <a:r>
              <a:rPr lang="en-US" sz="2040" dirty="0" smtClean="0"/>
              <a:t>air.</a:t>
            </a:r>
            <a:br>
              <a:rPr lang="en-US" sz="2040" dirty="0" smtClean="0"/>
            </a:br>
            <a:r>
              <a:rPr lang="en-US" sz="2040" dirty="0" smtClean="0"/>
              <a:t>Sulfur </a:t>
            </a:r>
            <a:r>
              <a:rPr lang="en-US" sz="2040" dirty="0"/>
              <a:t>dioxide is formed </a:t>
            </a:r>
            <a:r>
              <a:rPr lang="en-US" sz="2040" dirty="0" smtClean="0"/>
              <a:t>when</a:t>
            </a:r>
            <a:r>
              <a:rPr lang="en-US" sz="2040" dirty="0"/>
              <a:t> ___________ </a:t>
            </a:r>
            <a:r>
              <a:rPr lang="en-US" sz="2040" dirty="0" smtClean="0"/>
              <a:t>fuels containing</a:t>
            </a:r>
            <a:r>
              <a:rPr lang="en-US" sz="2040" dirty="0"/>
              <a:t> ___________ </a:t>
            </a:r>
            <a:r>
              <a:rPr lang="en-US" sz="2040" dirty="0" smtClean="0"/>
              <a:t>burn </a:t>
            </a:r>
            <a:r>
              <a:rPr lang="en-US" sz="2040" dirty="0"/>
              <a:t>in air. </a:t>
            </a:r>
            <a:r>
              <a:rPr lang="en-US" sz="2040" dirty="0" smtClean="0"/>
              <a:t>	[5]</a:t>
            </a:r>
            <a:br>
              <a:rPr lang="en-US" sz="2040" dirty="0" smtClean="0"/>
            </a:br>
            <a:r>
              <a:rPr lang="en-US" sz="2040" dirty="0" smtClean="0"/>
              <a:t>b</a:t>
            </a:r>
            <a:r>
              <a:rPr lang="en-US" sz="2040" dirty="0"/>
              <a:t>. Name a natural source in the atmosphere of </a:t>
            </a:r>
            <a:r>
              <a:rPr lang="en-US" sz="2040" dirty="0" smtClean="0"/>
              <a:t/>
            </a:r>
            <a:br>
              <a:rPr lang="en-US" sz="2040" dirty="0" smtClean="0"/>
            </a:br>
            <a:r>
              <a:rPr lang="en-US" sz="2040" b="1" dirty="0" err="1" smtClean="0"/>
              <a:t>i</a:t>
            </a:r>
            <a:r>
              <a:rPr lang="en-US" sz="2040" dirty="0"/>
              <a:t>. nitrogen oxides  </a:t>
            </a:r>
            <a:r>
              <a:rPr lang="en-US" sz="2040" dirty="0" smtClean="0"/>
              <a:t>                      </a:t>
            </a:r>
            <a:r>
              <a:rPr lang="en-US" sz="2040" b="1" dirty="0" smtClean="0"/>
              <a:t>ii</a:t>
            </a:r>
            <a:r>
              <a:rPr lang="en-US" sz="2040" dirty="0"/>
              <a:t>. sulfur </a:t>
            </a:r>
            <a:r>
              <a:rPr lang="en-US" sz="2040" dirty="0" smtClean="0"/>
              <a:t>dioxide.</a:t>
            </a:r>
            <a:br>
              <a:rPr lang="en-US" sz="2040" dirty="0" smtClean="0"/>
            </a:br>
            <a:r>
              <a:rPr lang="en-US" sz="2040" dirty="0" smtClean="0"/>
              <a:t>i: ________________________ii</a:t>
            </a:r>
            <a:r>
              <a:rPr lang="en-US" sz="2040" dirty="0"/>
              <a:t>. </a:t>
            </a:r>
            <a:r>
              <a:rPr lang="en-US" sz="2040" dirty="0" smtClean="0"/>
              <a:t>_________________________	[</a:t>
            </a:r>
            <a:r>
              <a:rPr lang="en-US" sz="2040" dirty="0"/>
              <a:t>2]</a:t>
            </a:r>
          </a:p>
          <a:p>
            <a:pPr marL="449263" indent="-449263">
              <a:buClr>
                <a:srgbClr val="C00000"/>
              </a:buClr>
              <a:buFont typeface="+mj-lt"/>
              <a:buAutoNum type="arabicPeriod"/>
              <a:tabLst>
                <a:tab pos="809625" algn="l"/>
                <a:tab pos="8523288" algn="r"/>
              </a:tabLst>
            </a:pPr>
            <a:r>
              <a:rPr lang="en-US" sz="2040" dirty="0" smtClean="0"/>
              <a:t>Give </a:t>
            </a:r>
            <a:r>
              <a:rPr lang="en-US" sz="2040" dirty="0"/>
              <a:t>one harmful effect </a:t>
            </a:r>
            <a:r>
              <a:rPr lang="en-US" sz="2040" dirty="0" smtClean="0"/>
              <a:t>of:</a:t>
            </a:r>
            <a:br>
              <a:rPr lang="en-US" sz="2040" dirty="0" smtClean="0"/>
            </a:br>
            <a:r>
              <a:rPr lang="en-US" sz="2040" b="1" dirty="0" smtClean="0"/>
              <a:t>a</a:t>
            </a:r>
            <a:r>
              <a:rPr lang="en-US" sz="2040" b="1" dirty="0"/>
              <a:t>.</a:t>
            </a:r>
            <a:r>
              <a:rPr lang="en-US" sz="2040" dirty="0"/>
              <a:t> An aqueous solution of sulfur dioxide on buildings made of limestone</a:t>
            </a:r>
            <a:r>
              <a:rPr lang="en-US" sz="2040" dirty="0" smtClean="0"/>
              <a:t>.</a:t>
            </a:r>
            <a:br>
              <a:rPr lang="en-US" sz="2040" dirty="0" smtClean="0"/>
            </a:br>
            <a:r>
              <a:rPr lang="en-US" sz="2040" dirty="0" smtClean="0"/>
              <a:t>____________________________________________________   [1]</a:t>
            </a:r>
            <a:br>
              <a:rPr lang="en-US" sz="2040" dirty="0" smtClean="0"/>
            </a:br>
            <a:r>
              <a:rPr lang="en-US" sz="2040" b="1" dirty="0" smtClean="0"/>
              <a:t>b</a:t>
            </a:r>
            <a:r>
              <a:rPr lang="en-US" sz="2040" b="1" dirty="0"/>
              <a:t>.</a:t>
            </a:r>
            <a:r>
              <a:rPr lang="en-US" sz="2040" dirty="0"/>
              <a:t> Nitrogen dioxide on </a:t>
            </a:r>
            <a:r>
              <a:rPr lang="en-US" sz="2040" dirty="0" smtClean="0"/>
              <a:t>humans __________________________  [1]</a:t>
            </a:r>
            <a:br>
              <a:rPr lang="en-US" sz="2040" dirty="0" smtClean="0"/>
            </a:br>
            <a:r>
              <a:rPr lang="en-US" sz="2040" b="1" dirty="0" smtClean="0"/>
              <a:t>c</a:t>
            </a:r>
            <a:r>
              <a:rPr lang="en-US" sz="2040" b="1" dirty="0"/>
              <a:t>.</a:t>
            </a:r>
            <a:r>
              <a:rPr lang="en-US" sz="2040" dirty="0"/>
              <a:t> Carbon monoxide on </a:t>
            </a:r>
            <a:r>
              <a:rPr lang="en-US" sz="2040" dirty="0" smtClean="0"/>
              <a:t>humans_______________________ [</a:t>
            </a:r>
            <a:r>
              <a:rPr lang="en-US" sz="2040" dirty="0"/>
              <a:t>1]</a:t>
            </a:r>
          </a:p>
        </p:txBody>
      </p:sp>
      <p:sp>
        <p:nvSpPr>
          <p:cNvPr id="2" name="Action Button: Back or Previous 1">
            <a:hlinkClick r:id="" action="ppaction://hlinkshowjump?jump=lastslideviewed" highlightClick="1"/>
          </p:cNvPr>
          <p:cNvSpPr/>
          <p:nvPr/>
        </p:nvSpPr>
        <p:spPr>
          <a:xfrm>
            <a:off x="8460432" y="6271578"/>
            <a:ext cx="432048"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ound Same Side Corner Rectangle 9">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85</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4227575"/>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15.3 – Workbook Questions</a:t>
            </a:r>
            <a:endParaRPr lang="en-GB" b="1" dirty="0" smtClean="0"/>
          </a:p>
        </p:txBody>
      </p:sp>
      <p:sp>
        <p:nvSpPr>
          <p:cNvPr id="6" name="Rectangle 33"/>
          <p:cNvSpPr/>
          <p:nvPr/>
        </p:nvSpPr>
        <p:spPr>
          <a:xfrm>
            <a:off x="179512" y="1109057"/>
            <a:ext cx="8784976" cy="546611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61950" indent="-361950">
              <a:buClr>
                <a:srgbClr val="C00000"/>
              </a:buClr>
              <a:buFont typeface="+mj-lt"/>
              <a:buAutoNum type="arabicPeriod" startAt="3"/>
              <a:tabLst>
                <a:tab pos="809625" algn="l"/>
                <a:tab pos="8523288" algn="r"/>
              </a:tabLst>
            </a:pPr>
            <a:r>
              <a:rPr lang="en-US" sz="1940" dirty="0"/>
              <a:t>The graph below shows the concentration </a:t>
            </a:r>
            <a:r>
              <a:rPr lang="en-US" sz="1940" dirty="0" smtClean="0"/>
              <a:t/>
            </a:r>
            <a:br>
              <a:rPr lang="en-US" sz="1940" dirty="0" smtClean="0"/>
            </a:br>
            <a:r>
              <a:rPr lang="en-US" sz="1940" dirty="0" smtClean="0"/>
              <a:t>of </a:t>
            </a:r>
            <a:r>
              <a:rPr lang="en-US" sz="1940" dirty="0"/>
              <a:t>nitrogen dioxide in the air in the streets </a:t>
            </a:r>
            <a:r>
              <a:rPr lang="en-IE" sz="1940" dirty="0" smtClean="0"/>
              <a:t/>
            </a:r>
            <a:br>
              <a:rPr lang="en-IE" sz="1940" dirty="0" smtClean="0"/>
            </a:br>
            <a:r>
              <a:rPr lang="en-US" sz="1940" dirty="0" smtClean="0"/>
              <a:t>of </a:t>
            </a:r>
            <a:r>
              <a:rPr lang="en-US" sz="1940" dirty="0"/>
              <a:t>a large city throughout </a:t>
            </a:r>
            <a:r>
              <a:rPr lang="en-US" sz="1940" dirty="0" smtClean="0"/>
              <a:t>a particular </a:t>
            </a:r>
            <a:r>
              <a:rPr lang="en-US" sz="1940" dirty="0"/>
              <a:t>day.</a:t>
            </a:r>
            <a:br>
              <a:rPr lang="en-US" sz="1940" dirty="0"/>
            </a:br>
            <a:r>
              <a:rPr lang="en-US" sz="1940" dirty="0"/>
              <a:t>Describe and explain the shape of this </a:t>
            </a:r>
            <a:r>
              <a:rPr lang="en-US" sz="1940" dirty="0" smtClean="0"/>
              <a:t/>
            </a:r>
            <a:br>
              <a:rPr lang="en-US" sz="1940" dirty="0" smtClean="0"/>
            </a:br>
            <a:r>
              <a:rPr lang="en-US" sz="1940" dirty="0" smtClean="0"/>
              <a:t>graph.</a:t>
            </a:r>
            <a:r>
              <a:rPr lang="en-US" sz="1940" dirty="0"/>
              <a:t> </a:t>
            </a:r>
            <a:r>
              <a:rPr lang="en-US" sz="1940" dirty="0" smtClean="0"/>
              <a:t>____________________________</a:t>
            </a:r>
            <a:br>
              <a:rPr lang="en-US" sz="1940" dirty="0" smtClean="0"/>
            </a:br>
            <a:r>
              <a:rPr lang="en-US" sz="1940" dirty="0" smtClean="0"/>
              <a:t>__________________________________</a:t>
            </a:r>
            <a:br>
              <a:rPr lang="en-US" sz="1940" dirty="0" smtClean="0"/>
            </a:br>
            <a:r>
              <a:rPr lang="en-US" sz="1940" dirty="0" smtClean="0"/>
              <a:t>__________________________________</a:t>
            </a:r>
            <a:br>
              <a:rPr lang="en-US" sz="1940" dirty="0" smtClean="0"/>
            </a:br>
            <a:r>
              <a:rPr lang="en-US" sz="1940" dirty="0" smtClean="0"/>
              <a:t>__________________________________</a:t>
            </a:r>
            <a:br>
              <a:rPr lang="en-US" sz="1940" dirty="0" smtClean="0"/>
            </a:br>
            <a:r>
              <a:rPr lang="en-US" sz="1940" dirty="0" smtClean="0"/>
              <a:t>___________________________________________________________________________________________________________________	[4]</a:t>
            </a:r>
          </a:p>
          <a:p>
            <a:pPr marL="361950" indent="-361950">
              <a:buClr>
                <a:srgbClr val="C00000"/>
              </a:buClr>
              <a:buFont typeface="+mj-lt"/>
              <a:buAutoNum type="arabicPeriod" startAt="3"/>
              <a:tabLst>
                <a:tab pos="809625" algn="l"/>
                <a:tab pos="8523288" algn="r"/>
              </a:tabLst>
            </a:pPr>
            <a:r>
              <a:rPr lang="en-US" sz="1940" dirty="0" smtClean="0"/>
              <a:t>Explain the function of a catalytic converter attached to a car exhaust.</a:t>
            </a:r>
            <a:br>
              <a:rPr lang="en-US" sz="1940" dirty="0" smtClean="0"/>
            </a:br>
            <a:r>
              <a:rPr lang="en-US" sz="1940" dirty="0" smtClean="0"/>
              <a:t>_________________________________________________________________________________________________________________________________________________________________________________	[3]</a:t>
            </a:r>
          </a:p>
          <a:p>
            <a:pPr marL="361950" indent="-361950">
              <a:buClr>
                <a:srgbClr val="C00000"/>
              </a:buClr>
              <a:tabLst>
                <a:tab pos="809625" algn="l"/>
                <a:tab pos="8523288" algn="r"/>
              </a:tabLst>
            </a:pPr>
            <a:r>
              <a:rPr lang="en-US" sz="1940" b="1" dirty="0" smtClean="0"/>
              <a:t>Extension</a:t>
            </a:r>
            <a:endParaRPr lang="en-US" sz="1940" b="1" dirty="0"/>
          </a:p>
          <a:p>
            <a:pPr marL="361950" indent="-361950">
              <a:buClr>
                <a:srgbClr val="C00000"/>
              </a:buClr>
              <a:buFont typeface="+mj-lt"/>
              <a:buAutoNum type="arabicPeriod" startAt="5"/>
              <a:tabLst>
                <a:tab pos="809625" algn="l"/>
                <a:tab pos="8523288" algn="r"/>
              </a:tabLst>
            </a:pPr>
            <a:r>
              <a:rPr lang="en-US" sz="1940" dirty="0" smtClean="0"/>
              <a:t>Write </a:t>
            </a:r>
            <a:r>
              <a:rPr lang="en-US" sz="1940" dirty="0"/>
              <a:t>balanced equations for the reaction of </a:t>
            </a:r>
            <a:r>
              <a:rPr lang="en-US" sz="1940" dirty="0" smtClean="0"/>
              <a:t/>
            </a:r>
            <a:br>
              <a:rPr lang="en-US" sz="1940" dirty="0" smtClean="0"/>
            </a:br>
            <a:r>
              <a:rPr lang="en-US" sz="1940" b="1" dirty="0" err="1" smtClean="0"/>
              <a:t>i</a:t>
            </a:r>
            <a:r>
              <a:rPr lang="en-US" sz="1940" dirty="0"/>
              <a:t>. </a:t>
            </a:r>
            <a:r>
              <a:rPr lang="en-US" sz="1940" dirty="0" smtClean="0"/>
              <a:t>NO</a:t>
            </a:r>
            <a:r>
              <a:rPr lang="en-US" sz="1940" baseline="-25000" dirty="0" smtClean="0"/>
              <a:t>2</a:t>
            </a:r>
            <a:r>
              <a:rPr lang="en-US" sz="1940" dirty="0" smtClean="0"/>
              <a:t> </a:t>
            </a:r>
            <a:r>
              <a:rPr lang="en-US" sz="1940" dirty="0"/>
              <a:t>and </a:t>
            </a:r>
            <a:r>
              <a:rPr lang="en-US" sz="1940" dirty="0" smtClean="0"/>
              <a:t>       </a:t>
            </a:r>
            <a:r>
              <a:rPr lang="en-US" sz="1940" b="1" dirty="0" smtClean="0"/>
              <a:t>ii</a:t>
            </a:r>
            <a:r>
              <a:rPr lang="en-US" sz="1940" dirty="0"/>
              <a:t>. NO with carbon monoxide in </a:t>
            </a:r>
            <a:r>
              <a:rPr lang="en-US" sz="1940" dirty="0" smtClean="0"/>
              <a:t>a catalytic </a:t>
            </a:r>
            <a:r>
              <a:rPr lang="en-US" sz="1940" dirty="0"/>
              <a:t>converter</a:t>
            </a:r>
            <a:r>
              <a:rPr lang="en-US" sz="1940" dirty="0" smtClean="0"/>
              <a:t>.</a:t>
            </a:r>
            <a:r>
              <a:rPr lang="en-IE" sz="1940" dirty="0" smtClean="0"/>
              <a:t/>
            </a:r>
            <a:br>
              <a:rPr lang="en-IE" sz="1940" dirty="0" smtClean="0"/>
            </a:br>
            <a:r>
              <a:rPr lang="en-IE" sz="1940" dirty="0" smtClean="0"/>
              <a:t>_________________________   ___________________________ [4]</a:t>
            </a:r>
            <a:endParaRPr lang="en-US" sz="1940" dirty="0"/>
          </a:p>
        </p:txBody>
      </p:sp>
      <p:sp>
        <p:nvSpPr>
          <p:cNvPr id="2" name="Action Button: Back or Previous 1">
            <a:hlinkClick r:id="" action="ppaction://hlinkshowjump?jump=lastslideviewed" highlightClick="1"/>
          </p:cNvPr>
          <p:cNvSpPr/>
          <p:nvPr/>
        </p:nvSpPr>
        <p:spPr>
          <a:xfrm>
            <a:off x="8460432" y="6286561"/>
            <a:ext cx="432048"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ound Same Side Corner Rectangle 9">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85</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419455" y="1137068"/>
            <a:ext cx="3473026" cy="2651972"/>
          </a:xfrm>
          <a:prstGeom prst="rect">
            <a:avLst/>
          </a:prstGeom>
        </p:spPr>
      </p:pic>
    </p:spTree>
    <p:extLst>
      <p:ext uri="{BB962C8B-B14F-4D97-AF65-F5344CB8AC3E}">
        <p14:creationId xmlns:p14="http://schemas.microsoft.com/office/powerpoint/2010/main" val="3262353208"/>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15.4 – Workbook Questions</a:t>
            </a:r>
            <a:endParaRPr lang="en-GB" b="1" dirty="0" smtClean="0"/>
          </a:p>
        </p:txBody>
      </p:sp>
      <p:sp>
        <p:nvSpPr>
          <p:cNvPr id="6" name="Rectangle 33"/>
          <p:cNvSpPr/>
          <p:nvPr/>
        </p:nvSpPr>
        <p:spPr>
          <a:xfrm>
            <a:off x="179512" y="1109057"/>
            <a:ext cx="8784976" cy="56520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61950" indent="-361950">
              <a:buClr>
                <a:srgbClr val="C00000"/>
              </a:buClr>
              <a:buFont typeface="+mj-lt"/>
              <a:buAutoNum type="arabicPeriod"/>
              <a:tabLst>
                <a:tab pos="809625" algn="l"/>
                <a:tab pos="8523288" algn="r"/>
              </a:tabLst>
            </a:pPr>
            <a:r>
              <a:rPr lang="en-US" sz="1900" dirty="0" smtClean="0"/>
              <a:t>The </a:t>
            </a:r>
            <a:r>
              <a:rPr lang="en-US" sz="1900" dirty="0"/>
              <a:t>graph shows the rate of corrosion of </a:t>
            </a:r>
            <a:r>
              <a:rPr lang="en-US" sz="1900" dirty="0" smtClean="0"/>
              <a:t/>
            </a:r>
            <a:br>
              <a:rPr lang="en-US" sz="1900" dirty="0" smtClean="0"/>
            </a:br>
            <a:r>
              <a:rPr lang="en-US" sz="1900" dirty="0" smtClean="0"/>
              <a:t>iron at </a:t>
            </a:r>
            <a:r>
              <a:rPr lang="en-US" sz="1900" dirty="0"/>
              <a:t>different pH values in aerated </a:t>
            </a:r>
            <a:r>
              <a:rPr lang="en-US" sz="1900" dirty="0" smtClean="0"/>
              <a:t>water.</a:t>
            </a:r>
            <a:br>
              <a:rPr lang="en-US" sz="1900" dirty="0" smtClean="0"/>
            </a:br>
            <a:r>
              <a:rPr lang="en-US" sz="1900" dirty="0" smtClean="0"/>
              <a:t>a</a:t>
            </a:r>
            <a:r>
              <a:rPr lang="en-US" sz="1900" dirty="0"/>
              <a:t>. Describe how the corrosion of iron </a:t>
            </a:r>
            <a:r>
              <a:rPr lang="en-US" sz="1900" dirty="0" smtClean="0"/>
              <a:t/>
            </a:r>
            <a:br>
              <a:rPr lang="en-US" sz="1900" dirty="0" smtClean="0"/>
            </a:br>
            <a:r>
              <a:rPr lang="en-US" sz="1900" dirty="0" smtClean="0"/>
              <a:t>varies </a:t>
            </a:r>
            <a:r>
              <a:rPr lang="en-US" sz="1900" dirty="0"/>
              <a:t>with </a:t>
            </a:r>
            <a:r>
              <a:rPr lang="en-US" sz="1900" dirty="0" err="1" smtClean="0"/>
              <a:t>pH.</a:t>
            </a:r>
            <a:r>
              <a:rPr lang="en-US" sz="1900" dirty="0" smtClean="0"/>
              <a:t/>
            </a:r>
            <a:br>
              <a:rPr lang="en-US" sz="1900" dirty="0" smtClean="0"/>
            </a:br>
            <a:r>
              <a:rPr lang="en-US" sz="1900" dirty="0" smtClean="0"/>
              <a:t>b</a:t>
            </a:r>
            <a:r>
              <a:rPr lang="en-US" sz="1900" dirty="0"/>
              <a:t>. At neutral pH values, as corrosion uses </a:t>
            </a:r>
            <a:r>
              <a:rPr lang="en-US" sz="1900" dirty="0" smtClean="0"/>
              <a:t/>
            </a:r>
            <a:br>
              <a:rPr lang="en-US" sz="1900" dirty="0" smtClean="0"/>
            </a:br>
            <a:r>
              <a:rPr lang="en-US" sz="1900" dirty="0" smtClean="0"/>
              <a:t>up </a:t>
            </a:r>
            <a:r>
              <a:rPr lang="en-US" sz="1900" dirty="0"/>
              <a:t>H</a:t>
            </a:r>
            <a:r>
              <a:rPr lang="en-US" sz="1900" baseline="30000" dirty="0"/>
              <a:t>+</a:t>
            </a:r>
            <a:r>
              <a:rPr lang="en-US" sz="1900" dirty="0"/>
              <a:t> ions, OH</a:t>
            </a:r>
            <a:r>
              <a:rPr lang="en-US" sz="2400" baseline="30000" dirty="0"/>
              <a:t>- </a:t>
            </a:r>
            <a:r>
              <a:rPr lang="en-US" sz="1900" dirty="0"/>
              <a:t>ions are left in solution. </a:t>
            </a:r>
            <a:r>
              <a:rPr lang="en-US" sz="1900" dirty="0" smtClean="0"/>
              <a:t/>
            </a:r>
            <a:br>
              <a:rPr lang="en-US" sz="1900" dirty="0" smtClean="0"/>
            </a:br>
            <a:r>
              <a:rPr lang="en-US" sz="1900" dirty="0" smtClean="0"/>
              <a:t>These </a:t>
            </a:r>
            <a:r>
              <a:rPr lang="en-US" sz="1900" dirty="0"/>
              <a:t>first react with iron(</a:t>
            </a:r>
            <a:r>
              <a:rPr lang="en-US" sz="1900" dirty="0" err="1"/>
              <a:t>ll</a:t>
            </a:r>
            <a:r>
              <a:rPr lang="en-US" sz="1900" dirty="0"/>
              <a:t>) </a:t>
            </a:r>
            <a:r>
              <a:rPr lang="en-US" sz="1900" dirty="0" smtClean="0"/>
              <a:t>ions to </a:t>
            </a:r>
            <a:r>
              <a:rPr lang="en-US" sz="1900" dirty="0"/>
              <a:t>form </a:t>
            </a:r>
            <a:r>
              <a:rPr lang="en-US" sz="1900" dirty="0" smtClean="0"/>
              <a:t/>
            </a:r>
            <a:br>
              <a:rPr lang="en-US" sz="1900" dirty="0" smtClean="0"/>
            </a:br>
            <a:r>
              <a:rPr lang="en-US" sz="1900" dirty="0" smtClean="0"/>
              <a:t>iron(</a:t>
            </a:r>
            <a:r>
              <a:rPr lang="en-US" sz="1900" dirty="0" err="1" smtClean="0"/>
              <a:t>ll</a:t>
            </a:r>
            <a:r>
              <a:rPr lang="en-US" sz="1900" dirty="0"/>
              <a:t>) hydroxide ('green rust</a:t>
            </a:r>
            <a:r>
              <a:rPr lang="en-US" sz="1900" dirty="0" smtClean="0"/>
              <a:t>').</a:t>
            </a:r>
            <a:br>
              <a:rPr lang="en-US" sz="1900" dirty="0" smtClean="0"/>
            </a:br>
            <a:r>
              <a:rPr lang="en-US" sz="1900" dirty="0" smtClean="0"/>
              <a:t>Complete </a:t>
            </a:r>
            <a:r>
              <a:rPr lang="en-US" sz="1900" dirty="0"/>
              <a:t>the ionic equation for this reaction. Include state </a:t>
            </a:r>
            <a:r>
              <a:rPr lang="en-US" sz="1900" dirty="0" smtClean="0"/>
              <a:t>symbols.</a:t>
            </a:r>
            <a:br>
              <a:rPr lang="en-US" sz="1900" dirty="0" smtClean="0"/>
            </a:br>
            <a:r>
              <a:rPr lang="en-US" sz="1900" dirty="0" smtClean="0"/>
              <a:t>Fe</a:t>
            </a:r>
            <a:r>
              <a:rPr lang="en-US" sz="1900" baseline="30000" dirty="0" smtClean="0"/>
              <a:t>2+ </a:t>
            </a:r>
            <a:r>
              <a:rPr lang="en-US" sz="1900" dirty="0" smtClean="0"/>
              <a:t>(</a:t>
            </a:r>
            <a:r>
              <a:rPr lang="en-US" sz="1900" i="1" dirty="0" err="1"/>
              <a:t>aq</a:t>
            </a:r>
            <a:r>
              <a:rPr lang="en-US" sz="1900" dirty="0"/>
              <a:t>) + </a:t>
            </a:r>
            <a:r>
              <a:rPr lang="en-US" sz="1900" dirty="0" smtClean="0"/>
              <a:t>____________________ → _________________________	 </a:t>
            </a:r>
            <a:r>
              <a:rPr lang="en-US" sz="1900" dirty="0"/>
              <a:t>[</a:t>
            </a:r>
            <a:r>
              <a:rPr lang="en-US" sz="1900" dirty="0" smtClean="0"/>
              <a:t>3]</a:t>
            </a:r>
            <a:br>
              <a:rPr lang="en-US" sz="1900" dirty="0" smtClean="0"/>
            </a:br>
            <a:r>
              <a:rPr lang="en-US" sz="1900" dirty="0" smtClean="0"/>
              <a:t>c</a:t>
            </a:r>
            <a:r>
              <a:rPr lang="en-US" sz="1900" dirty="0"/>
              <a:t>. At more alkaline pH values 'green rust' is converted to 'red rust' (hydrated iron(</a:t>
            </a:r>
            <a:r>
              <a:rPr lang="en-US" sz="1900" dirty="0" err="1"/>
              <a:t>lll</a:t>
            </a:r>
            <a:r>
              <a:rPr lang="en-US" sz="1900" dirty="0"/>
              <a:t>) oxide</a:t>
            </a:r>
            <a:r>
              <a:rPr lang="en-US" sz="1900" dirty="0" smtClean="0"/>
              <a:t>).</a:t>
            </a:r>
            <a:br>
              <a:rPr lang="en-US" sz="1900" dirty="0" smtClean="0"/>
            </a:br>
            <a:r>
              <a:rPr lang="en-US" sz="1900" dirty="0" err="1" smtClean="0"/>
              <a:t>i</a:t>
            </a:r>
            <a:r>
              <a:rPr lang="en-US" sz="1900" dirty="0"/>
              <a:t>. Give the name of the </a:t>
            </a:r>
            <a:r>
              <a:rPr lang="en-US" sz="1900" dirty="0" err="1"/>
              <a:t>oxidising</a:t>
            </a:r>
            <a:r>
              <a:rPr lang="en-US" sz="1900" dirty="0"/>
              <a:t> agent in this </a:t>
            </a:r>
            <a:r>
              <a:rPr lang="en-US" sz="1900" dirty="0" smtClean="0"/>
              <a:t>reaction ______________	[1]</a:t>
            </a:r>
            <a:br>
              <a:rPr lang="en-US" sz="1900" dirty="0" smtClean="0"/>
            </a:br>
            <a:r>
              <a:rPr lang="en-US" sz="1900" dirty="0" smtClean="0"/>
              <a:t>ii</a:t>
            </a:r>
            <a:r>
              <a:rPr lang="en-US" sz="1900" dirty="0"/>
              <a:t>. 'Green rust' is converted to 'red rust' more rapidly at more alkaline pH values. What information from </a:t>
            </a:r>
            <a:r>
              <a:rPr lang="en-US" sz="1900" dirty="0" smtClean="0"/>
              <a:t>the graph </a:t>
            </a:r>
            <a:r>
              <a:rPr lang="en-US" sz="1900" dirty="0"/>
              <a:t>suggests that 'red rust' protects the iron from corrosion better than 'green rust</a:t>
            </a:r>
            <a:r>
              <a:rPr lang="en-US" sz="1900" dirty="0" smtClean="0"/>
              <a:t>'?</a:t>
            </a:r>
            <a:br>
              <a:rPr lang="en-US" sz="1900" dirty="0" smtClean="0"/>
            </a:br>
            <a:r>
              <a:rPr lang="en-US" sz="1900" dirty="0" smtClean="0"/>
              <a:t>____________________________________________________________</a:t>
            </a:r>
            <a:br>
              <a:rPr lang="en-US" sz="1900" dirty="0" smtClean="0"/>
            </a:br>
            <a:r>
              <a:rPr lang="en-US" sz="1900" dirty="0" smtClean="0"/>
              <a:t>___________________________________________________________</a:t>
            </a:r>
            <a:br>
              <a:rPr lang="en-US" sz="1900" dirty="0" smtClean="0"/>
            </a:br>
            <a:r>
              <a:rPr lang="en-US" sz="1900" dirty="0" smtClean="0"/>
              <a:t>______________________________________________________  </a:t>
            </a:r>
            <a:r>
              <a:rPr lang="en-US" sz="1900" dirty="0"/>
              <a:t>[1]</a:t>
            </a:r>
          </a:p>
        </p:txBody>
      </p:sp>
      <p:sp>
        <p:nvSpPr>
          <p:cNvPr id="2" name="Action Button: Back or Previous 1">
            <a:hlinkClick r:id="" action="ppaction://hlinkshowjump?jump=lastslideviewed" highlightClick="1"/>
          </p:cNvPr>
          <p:cNvSpPr/>
          <p:nvPr/>
        </p:nvSpPr>
        <p:spPr>
          <a:xfrm>
            <a:off x="8460432" y="6286561"/>
            <a:ext cx="432048"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ound Same Side Corner Rectangle 9">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85</a:t>
            </a:r>
            <a:endParaRPr lang="en-GB" sz="960"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cstate="print">
            <a:lum contrast="20000"/>
            <a:extLst>
              <a:ext uri="{28A0092B-C50C-407E-A947-70E740481C1C}">
                <a14:useLocalDpi xmlns:a14="http://schemas.microsoft.com/office/drawing/2010/main"/>
              </a:ext>
            </a:extLst>
          </a:blip>
          <a:stretch>
            <a:fillRect/>
          </a:stretch>
        </p:blipFill>
        <p:spPr>
          <a:xfrm>
            <a:off x="5364088" y="1128497"/>
            <a:ext cx="3528392" cy="2325493"/>
          </a:xfrm>
          <a:prstGeom prst="rect">
            <a:avLst/>
          </a:prstGeom>
        </p:spPr>
      </p:pic>
    </p:spTree>
    <p:extLst>
      <p:ext uri="{BB962C8B-B14F-4D97-AF65-F5344CB8AC3E}">
        <p14:creationId xmlns:p14="http://schemas.microsoft.com/office/powerpoint/2010/main" val="1864416533"/>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15.4 – Workbook Questions</a:t>
            </a:r>
            <a:endParaRPr lang="en-GB" b="1" dirty="0" smtClean="0"/>
          </a:p>
        </p:txBody>
      </p:sp>
      <p:sp>
        <p:nvSpPr>
          <p:cNvPr id="6" name="Rectangle 33"/>
          <p:cNvSpPr/>
          <p:nvPr/>
        </p:nvSpPr>
        <p:spPr>
          <a:xfrm>
            <a:off x="179512" y="1109057"/>
            <a:ext cx="8784976" cy="56477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57200" indent="-457200">
              <a:buClr>
                <a:srgbClr val="C00000"/>
              </a:buClr>
              <a:buFont typeface="+mj-lt"/>
              <a:buAutoNum type="arabicPeriod" startAt="2"/>
              <a:tabLst>
                <a:tab pos="809625" algn="l"/>
                <a:tab pos="8523288" algn="r"/>
              </a:tabLst>
            </a:pPr>
            <a:r>
              <a:rPr lang="en-US" sz="1900" dirty="0" smtClean="0"/>
              <a:t>Suggest </a:t>
            </a:r>
            <a:r>
              <a:rPr lang="en-US" sz="1900" dirty="0"/>
              <a:t>reasons for the </a:t>
            </a:r>
            <a:r>
              <a:rPr lang="en-US" sz="1900" dirty="0" smtClean="0"/>
              <a:t>following:</a:t>
            </a:r>
          </a:p>
          <a:p>
            <a:pPr marL="811213" indent="-361950">
              <a:buClr>
                <a:srgbClr val="C00000"/>
              </a:buClr>
              <a:buFont typeface="+mj-lt"/>
              <a:buAutoNum type="alphaLcPeriod"/>
              <a:tabLst>
                <a:tab pos="8523288" algn="r"/>
              </a:tabLst>
            </a:pPr>
            <a:r>
              <a:rPr lang="en-US" sz="1900" dirty="0" smtClean="0"/>
              <a:t>The </a:t>
            </a:r>
            <a:r>
              <a:rPr lang="en-US" sz="1900" dirty="0"/>
              <a:t>iron in a ship's hull rusts more quickly than the same sort of iron on a bridge far from the </a:t>
            </a:r>
            <a:r>
              <a:rPr lang="en-US" sz="1900" dirty="0" smtClean="0"/>
              <a:t>sea.</a:t>
            </a:r>
            <a:br>
              <a:rPr lang="en-US" sz="1900" dirty="0" smtClean="0"/>
            </a:br>
            <a:r>
              <a:rPr lang="en-US" sz="1900" dirty="0" smtClean="0"/>
              <a:t>__________________________________________________________________________________________________________________</a:t>
            </a:r>
          </a:p>
          <a:p>
            <a:pPr marL="811213" indent="-361950">
              <a:buClr>
                <a:srgbClr val="C00000"/>
              </a:buClr>
              <a:buFont typeface="+mj-lt"/>
              <a:buAutoNum type="alphaLcPeriod"/>
              <a:tabLst>
                <a:tab pos="8523288" algn="r"/>
              </a:tabLst>
            </a:pPr>
            <a:r>
              <a:rPr lang="en-US" sz="1900" dirty="0" smtClean="0"/>
              <a:t>An </a:t>
            </a:r>
            <a:r>
              <a:rPr lang="en-US" sz="1900" dirty="0"/>
              <a:t>iron object in the desert rusts very slowly</a:t>
            </a:r>
            <a:r>
              <a:rPr lang="en-US" sz="1900" dirty="0" smtClean="0"/>
              <a:t>.	[2]</a:t>
            </a:r>
            <a:br>
              <a:rPr lang="en-US" sz="1900" dirty="0" smtClean="0"/>
            </a:br>
            <a:r>
              <a:rPr lang="en-US" sz="1900" dirty="0" smtClean="0"/>
              <a:t>_________________________________________________________</a:t>
            </a:r>
            <a:r>
              <a:rPr lang="en-US" sz="1900" dirty="0"/>
              <a:t>_________________________________________________________</a:t>
            </a:r>
            <a:endParaRPr lang="en-US" sz="1900" dirty="0" smtClean="0"/>
          </a:p>
          <a:p>
            <a:pPr marL="811213" indent="-361950">
              <a:buClr>
                <a:srgbClr val="C00000"/>
              </a:buClr>
              <a:buFont typeface="+mj-lt"/>
              <a:buAutoNum type="alphaLcPeriod"/>
              <a:tabLst>
                <a:tab pos="8523288" algn="r"/>
              </a:tabLst>
            </a:pPr>
            <a:r>
              <a:rPr lang="en-US" sz="1900" dirty="0" smtClean="0"/>
              <a:t>Painting </a:t>
            </a:r>
            <a:r>
              <a:rPr lang="en-US" sz="1900" dirty="0"/>
              <a:t>an iron object stops it from rusting</a:t>
            </a:r>
            <a:r>
              <a:rPr lang="en-US" sz="1900" dirty="0" smtClean="0"/>
              <a:t>.	[</a:t>
            </a:r>
            <a:r>
              <a:rPr lang="en-US" sz="1900" dirty="0"/>
              <a:t>2</a:t>
            </a:r>
            <a:r>
              <a:rPr lang="en-US" sz="1900" dirty="0" smtClean="0"/>
              <a:t>]</a:t>
            </a:r>
            <a:br>
              <a:rPr lang="en-US" sz="1900" dirty="0" smtClean="0"/>
            </a:br>
            <a:r>
              <a:rPr lang="en-US" sz="1900" dirty="0" smtClean="0"/>
              <a:t>_________________________________________________________</a:t>
            </a:r>
            <a:r>
              <a:rPr lang="en-US" sz="1900" dirty="0"/>
              <a:t>_________________________________________________________</a:t>
            </a:r>
            <a:endParaRPr lang="en-US" sz="1900" dirty="0" smtClean="0"/>
          </a:p>
          <a:p>
            <a:pPr>
              <a:buClr>
                <a:srgbClr val="C00000"/>
              </a:buClr>
              <a:tabLst>
                <a:tab pos="809625" algn="l"/>
                <a:tab pos="8523288" algn="r"/>
              </a:tabLst>
            </a:pPr>
            <a:r>
              <a:rPr lang="en-US" sz="1900" b="1" dirty="0" smtClean="0"/>
              <a:t>Extension</a:t>
            </a:r>
            <a:endParaRPr lang="en-US" sz="1900" b="1" dirty="0"/>
          </a:p>
          <a:p>
            <a:pPr marL="457200" indent="-457200">
              <a:buClr>
                <a:srgbClr val="C00000"/>
              </a:buClr>
              <a:buFont typeface="+mj-lt"/>
              <a:buAutoNum type="arabicPeriod" startAt="3"/>
              <a:tabLst>
                <a:tab pos="809625" algn="l"/>
                <a:tab pos="8523288" algn="r"/>
              </a:tabLst>
            </a:pPr>
            <a:r>
              <a:rPr lang="en-US" sz="1900" dirty="0" smtClean="0"/>
              <a:t>Blocks </a:t>
            </a:r>
            <a:r>
              <a:rPr lang="en-US" sz="1900" dirty="0"/>
              <a:t>of magnesium can be placed on ships' hulls to prevent rusting. Explain using ideas about </a:t>
            </a:r>
            <a:r>
              <a:rPr lang="en-US" sz="1900" dirty="0" smtClean="0"/>
              <a:t>electron transfer </a:t>
            </a:r>
            <a:r>
              <a:rPr lang="en-US" sz="1900" dirty="0"/>
              <a:t>why magnesium protects the hull from rusting. </a:t>
            </a:r>
            <a:r>
              <a:rPr lang="en-US" sz="1900" dirty="0" smtClean="0"/>
              <a:t/>
            </a:r>
            <a:br>
              <a:rPr lang="en-US" sz="1900" dirty="0" smtClean="0"/>
            </a:br>
            <a:r>
              <a:rPr lang="en-US" sz="1900" dirty="0" smtClean="0"/>
              <a:t>___________________________________________________________</a:t>
            </a:r>
            <a:br>
              <a:rPr lang="en-US" sz="1900" dirty="0" smtClean="0"/>
            </a:br>
            <a:r>
              <a:rPr lang="en-US" sz="1900" dirty="0" smtClean="0"/>
              <a:t>___________________________________________________________</a:t>
            </a:r>
            <a:br>
              <a:rPr lang="en-US" sz="1900" dirty="0" smtClean="0"/>
            </a:br>
            <a:r>
              <a:rPr lang="en-US" sz="1900" dirty="0" smtClean="0"/>
              <a:t>__________________________________________________________ ______________________________________________________ [</a:t>
            </a:r>
            <a:r>
              <a:rPr lang="en-US" sz="1900" dirty="0"/>
              <a:t>4]</a:t>
            </a:r>
          </a:p>
        </p:txBody>
      </p:sp>
      <p:sp>
        <p:nvSpPr>
          <p:cNvPr id="2" name="Action Button: Back or Previous 1">
            <a:hlinkClick r:id="" action="ppaction://hlinkshowjump?jump=lastslideviewed" highlightClick="1"/>
          </p:cNvPr>
          <p:cNvSpPr/>
          <p:nvPr/>
        </p:nvSpPr>
        <p:spPr>
          <a:xfrm>
            <a:off x="8460432" y="6286561"/>
            <a:ext cx="432048"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ound Same Side Corner Rectangle 9">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85</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30900122"/>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15.5 – Workbook Questions</a:t>
            </a:r>
            <a:endParaRPr lang="en-GB" b="1" dirty="0" smtClean="0"/>
          </a:p>
        </p:txBody>
      </p:sp>
      <p:sp>
        <p:nvSpPr>
          <p:cNvPr id="6" name="Rectangle 33"/>
          <p:cNvSpPr/>
          <p:nvPr/>
        </p:nvSpPr>
        <p:spPr>
          <a:xfrm>
            <a:off x="179512" y="1109057"/>
            <a:ext cx="8784976" cy="56477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61950" indent="-361950">
              <a:buClr>
                <a:srgbClr val="C00000"/>
              </a:buClr>
              <a:buFont typeface="+mj-lt"/>
              <a:buAutoNum type="arabicPeriod"/>
              <a:tabLst>
                <a:tab pos="809625" algn="l"/>
                <a:tab pos="8523288" algn="r"/>
              </a:tabLst>
            </a:pPr>
            <a:r>
              <a:rPr lang="en-US" sz="1900" dirty="0"/>
              <a:t>The table shows the </a:t>
            </a:r>
            <a:r>
              <a:rPr lang="en-US" sz="1900" dirty="0" smtClean="0"/>
              <a:t/>
            </a:r>
            <a:br>
              <a:rPr lang="en-US" sz="1900" dirty="0" smtClean="0"/>
            </a:br>
            <a:r>
              <a:rPr lang="en-US" sz="1900" dirty="0" smtClean="0"/>
              <a:t>concentration </a:t>
            </a:r>
            <a:r>
              <a:rPr lang="en-US" sz="1900" dirty="0"/>
              <a:t>in mg/dm</a:t>
            </a:r>
            <a:r>
              <a:rPr lang="en-US" sz="1900" baseline="30000" dirty="0"/>
              <a:t>3</a:t>
            </a:r>
            <a:r>
              <a:rPr lang="en-US" sz="1900" dirty="0"/>
              <a:t> </a:t>
            </a:r>
            <a:r>
              <a:rPr lang="en-US" sz="1900" dirty="0" smtClean="0"/>
              <a:t>of</a:t>
            </a:r>
            <a:br>
              <a:rPr lang="en-US" sz="1900" dirty="0" smtClean="0"/>
            </a:br>
            <a:r>
              <a:rPr lang="en-US" sz="1900" dirty="0" smtClean="0"/>
              <a:t> </a:t>
            </a:r>
            <a:r>
              <a:rPr lang="en-US" sz="1900" dirty="0"/>
              <a:t>some ions present in water </a:t>
            </a:r>
            <a:r>
              <a:rPr lang="en-US" sz="1900" dirty="0" smtClean="0"/>
              <a:t/>
            </a:r>
            <a:br>
              <a:rPr lang="en-US" sz="1900" dirty="0" smtClean="0"/>
            </a:br>
            <a:r>
              <a:rPr lang="en-US" sz="1900" dirty="0" smtClean="0"/>
              <a:t>from </a:t>
            </a:r>
            <a:r>
              <a:rPr lang="en-US" sz="1900" dirty="0"/>
              <a:t>three different sources</a:t>
            </a:r>
            <a:r>
              <a:rPr lang="en-US" sz="1900" dirty="0" smtClean="0"/>
              <a:t>.</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endParaRPr lang="en-US" sz="1900" dirty="0"/>
          </a:p>
          <a:p>
            <a:pPr marL="361950" indent="-361950">
              <a:buClr>
                <a:srgbClr val="C00000"/>
              </a:buClr>
              <a:buFont typeface="+mj-lt"/>
              <a:buAutoNum type="alphaLcPeriod"/>
              <a:tabLst>
                <a:tab pos="809625" algn="l"/>
                <a:tab pos="8523288" algn="r"/>
              </a:tabLst>
            </a:pPr>
            <a:r>
              <a:rPr lang="en-US" sz="1900" dirty="0" smtClean="0"/>
              <a:t>What </a:t>
            </a:r>
            <a:r>
              <a:rPr lang="en-US" sz="1900" dirty="0"/>
              <a:t>is the commonest compound obtained when seawater is evaporated</a:t>
            </a:r>
            <a:r>
              <a:rPr lang="en-US" sz="1900" dirty="0" smtClean="0"/>
              <a:t>? _________________________________________________________ 	[1]</a:t>
            </a:r>
            <a:endParaRPr lang="en-US" sz="1900" dirty="0"/>
          </a:p>
          <a:p>
            <a:pPr marL="361950" indent="-361950">
              <a:buClr>
                <a:srgbClr val="C00000"/>
              </a:buClr>
              <a:buFont typeface="+mj-lt"/>
              <a:buAutoNum type="alphaLcPeriod"/>
              <a:tabLst>
                <a:tab pos="809625" algn="l"/>
                <a:tab pos="8523288" algn="r"/>
              </a:tabLst>
            </a:pPr>
            <a:r>
              <a:rPr lang="en-US" sz="1900" dirty="0" smtClean="0"/>
              <a:t>Which </a:t>
            </a:r>
            <a:r>
              <a:rPr lang="en-US" sz="1900" dirty="0"/>
              <a:t>positive ion in seawater in the table is present at the lowest concentration</a:t>
            </a:r>
            <a:r>
              <a:rPr lang="en-US" sz="1900" dirty="0" smtClean="0"/>
              <a:t>? _________________________________________________________	[</a:t>
            </a:r>
            <a:r>
              <a:rPr lang="en-US" sz="1900" dirty="0"/>
              <a:t>1</a:t>
            </a:r>
            <a:r>
              <a:rPr lang="en-US" sz="1900" dirty="0" smtClean="0"/>
              <a:t>]</a:t>
            </a:r>
            <a:endParaRPr lang="en-US" sz="1900" dirty="0"/>
          </a:p>
          <a:p>
            <a:pPr marL="361950" indent="-361950">
              <a:buClr>
                <a:srgbClr val="C00000"/>
              </a:buClr>
              <a:buFont typeface="+mj-lt"/>
              <a:buAutoNum type="alphaLcPeriod"/>
              <a:tabLst>
                <a:tab pos="809625" algn="l"/>
                <a:tab pos="8523288" algn="r"/>
              </a:tabLst>
            </a:pPr>
            <a:r>
              <a:rPr lang="en-US" sz="1900" dirty="0" smtClean="0"/>
              <a:t>What </a:t>
            </a:r>
            <a:r>
              <a:rPr lang="en-US" sz="1900" dirty="0"/>
              <a:t>are the major differences between rainwater and river water in terms </a:t>
            </a:r>
            <a:r>
              <a:rPr lang="en-US" sz="1900" dirty="0" smtClean="0"/>
              <a:t/>
            </a:r>
            <a:br>
              <a:rPr lang="en-US" sz="1900" dirty="0" smtClean="0"/>
            </a:br>
            <a:r>
              <a:rPr lang="en-US" sz="1900" dirty="0" smtClean="0"/>
              <a:t>of the </a:t>
            </a:r>
            <a:r>
              <a:rPr lang="en-US" sz="1900" dirty="0"/>
              <a:t>concentration of the ions present</a:t>
            </a:r>
            <a:r>
              <a:rPr lang="en-US" sz="1900" dirty="0" smtClean="0"/>
              <a:t>?                                                    [</a:t>
            </a:r>
            <a:r>
              <a:rPr lang="en-US" sz="1900" dirty="0"/>
              <a:t>3</a:t>
            </a:r>
            <a:r>
              <a:rPr lang="en-US" sz="1900" dirty="0" smtClean="0"/>
              <a:t>]</a:t>
            </a:r>
            <a:br>
              <a:rPr lang="en-US" sz="1900" dirty="0" smtClean="0"/>
            </a:br>
            <a:r>
              <a:rPr lang="en-US" sz="1900" dirty="0" smtClean="0"/>
              <a:t>____________________________________________________________________________________________________________________</a:t>
            </a:r>
            <a:endParaRPr lang="en-US" sz="1900" dirty="0"/>
          </a:p>
        </p:txBody>
      </p:sp>
      <p:sp>
        <p:nvSpPr>
          <p:cNvPr id="2" name="Action Button: Back or Previous 1">
            <a:hlinkClick r:id="" action="ppaction://hlinkshowjump?jump=lastslideviewed" highlightClick="1"/>
          </p:cNvPr>
          <p:cNvSpPr/>
          <p:nvPr/>
        </p:nvSpPr>
        <p:spPr>
          <a:xfrm>
            <a:off x="8460432" y="6286561"/>
            <a:ext cx="432048"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ound Same Side Corner Rectangle 9">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87</a:t>
            </a:r>
            <a:endParaRPr lang="en-GB" sz="960" b="1" dirty="0">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4202621955"/>
              </p:ext>
            </p:extLst>
          </p:nvPr>
        </p:nvGraphicFramePr>
        <p:xfrm>
          <a:off x="3707904" y="1124744"/>
          <a:ext cx="5112568" cy="2926080"/>
        </p:xfrm>
        <a:graphic>
          <a:graphicData uri="http://schemas.openxmlformats.org/drawingml/2006/table">
            <a:tbl>
              <a:tblPr firstRow="1" bandRow="1">
                <a:tableStyleId>{5C22544A-7EE6-4342-B048-85BDC9FD1C3A}</a:tableStyleId>
              </a:tblPr>
              <a:tblGrid>
                <a:gridCol w="864096"/>
                <a:gridCol w="1224136"/>
                <a:gridCol w="1512168"/>
                <a:gridCol w="1512168"/>
              </a:tblGrid>
              <a:tr h="297033">
                <a:tc>
                  <a:txBody>
                    <a:bodyPr/>
                    <a:lstStyle/>
                    <a:p>
                      <a:pPr algn="ctr"/>
                      <a:r>
                        <a:rPr lang="en-IE" dirty="0" smtClean="0">
                          <a:latin typeface="Arial" panose="020B0604020202020204" pitchFamily="34" charset="0"/>
                          <a:cs typeface="Arial" panose="020B0604020202020204" pitchFamily="34" charset="0"/>
                        </a:rPr>
                        <a:t>Ion</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Seawater</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Rainwater</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River Water</a:t>
                      </a:r>
                      <a:endParaRPr lang="en-GB" dirty="0">
                        <a:latin typeface="Arial" panose="020B0604020202020204" pitchFamily="34" charset="0"/>
                        <a:cs typeface="Arial" panose="020B0604020202020204" pitchFamily="34" charset="0"/>
                      </a:endParaRPr>
                    </a:p>
                  </a:txBody>
                  <a:tcPr/>
                </a:tc>
              </a:tr>
              <a:tr h="297033">
                <a:tc>
                  <a:txBody>
                    <a:bodyPr/>
                    <a:lstStyle/>
                    <a:p>
                      <a:r>
                        <a:rPr lang="en-IE" dirty="0" smtClean="0">
                          <a:latin typeface="Arial" panose="020B0604020202020204" pitchFamily="34" charset="0"/>
                          <a:cs typeface="Arial" panose="020B0604020202020204" pitchFamily="34" charset="0"/>
                        </a:rPr>
                        <a:t>Na</a:t>
                      </a:r>
                      <a:r>
                        <a:rPr lang="en-IE" baseline="30000" dirty="0" smtClean="0">
                          <a:latin typeface="Arial" panose="020B0604020202020204" pitchFamily="34" charset="0"/>
                          <a:cs typeface="Arial" panose="020B0604020202020204" pitchFamily="34" charset="0"/>
                        </a:rPr>
                        <a:t>+</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10,000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9</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11</a:t>
                      </a:r>
                      <a:endParaRPr lang="en-GB" dirty="0">
                        <a:latin typeface="Arial" panose="020B0604020202020204" pitchFamily="34" charset="0"/>
                        <a:cs typeface="Arial" panose="020B0604020202020204" pitchFamily="34" charset="0"/>
                      </a:endParaRPr>
                    </a:p>
                  </a:txBody>
                  <a:tcPr/>
                </a:tc>
              </a:tr>
              <a:tr h="297033">
                <a:tc>
                  <a:txBody>
                    <a:bodyPr/>
                    <a:lstStyle/>
                    <a:p>
                      <a:r>
                        <a:rPr lang="en-IE" dirty="0" smtClean="0">
                          <a:latin typeface="Arial" panose="020B0604020202020204" pitchFamily="34" charset="0"/>
                          <a:cs typeface="Arial" panose="020B0604020202020204" pitchFamily="34" charset="0"/>
                        </a:rPr>
                        <a:t>Ca2</a:t>
                      </a:r>
                      <a:r>
                        <a:rPr lang="en-IE" baseline="30000" dirty="0" smtClean="0">
                          <a:latin typeface="Arial" panose="020B0604020202020204" pitchFamily="34" charset="0"/>
                          <a:cs typeface="Arial" panose="020B0604020202020204" pitchFamily="34" charset="0"/>
                        </a:rPr>
                        <a:t>+</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900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a:t>
                      </a:r>
                      <a:endParaRPr lang="en-GB" dirty="0">
                        <a:latin typeface="Arial" panose="020B0604020202020204" pitchFamily="34" charset="0"/>
                        <a:cs typeface="Arial" panose="020B0604020202020204" pitchFamily="34" charset="0"/>
                      </a:endParaRPr>
                    </a:p>
                  </a:txBody>
                  <a:tcPr/>
                </a:tc>
              </a:tr>
              <a:tr h="297033">
                <a:tc>
                  <a:txBody>
                    <a:bodyPr/>
                    <a:lstStyle/>
                    <a:p>
                      <a:r>
                        <a:rPr lang="en-IE" dirty="0" smtClean="0">
                          <a:latin typeface="Arial" panose="020B0604020202020204" pitchFamily="34" charset="0"/>
                          <a:cs typeface="Arial" panose="020B0604020202020204" pitchFamily="34" charset="0"/>
                        </a:rPr>
                        <a:t>K</a:t>
                      </a:r>
                      <a:r>
                        <a:rPr lang="en-IE" baseline="30000" dirty="0" smtClean="0">
                          <a:latin typeface="Arial" panose="020B0604020202020204" pitchFamily="34" charset="0"/>
                          <a:cs typeface="Arial" panose="020B0604020202020204" pitchFamily="34" charset="0"/>
                        </a:rPr>
                        <a:t>+</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4</a:t>
                      </a:r>
                      <a:endParaRPr lang="en-GB" dirty="0">
                        <a:latin typeface="Arial" panose="020B0604020202020204" pitchFamily="34" charset="0"/>
                        <a:cs typeface="Arial" panose="020B0604020202020204" pitchFamily="34" charset="0"/>
                      </a:endParaRPr>
                    </a:p>
                  </a:txBody>
                  <a:tcPr/>
                </a:tc>
              </a:tr>
              <a:tr h="297033">
                <a:tc>
                  <a:txBody>
                    <a:bodyPr/>
                    <a:lstStyle/>
                    <a:p>
                      <a:r>
                        <a:rPr lang="en-IE" dirty="0" smtClean="0">
                          <a:latin typeface="Arial" panose="020B0604020202020204" pitchFamily="34" charset="0"/>
                          <a:cs typeface="Arial" panose="020B0604020202020204" pitchFamily="34" charset="0"/>
                        </a:rPr>
                        <a:t>SiO</a:t>
                      </a:r>
                      <a:r>
                        <a:rPr lang="en-IE" baseline="-25000" dirty="0" smtClean="0">
                          <a:latin typeface="Arial" panose="020B0604020202020204" pitchFamily="34" charset="0"/>
                          <a:cs typeface="Arial" panose="020B0604020202020204" pitchFamily="34" charset="0"/>
                        </a:rPr>
                        <a:t>3</a:t>
                      </a:r>
                      <a:r>
                        <a:rPr lang="en-IE" baseline="30000" dirty="0" smtClean="0">
                          <a:latin typeface="Arial" panose="020B0604020202020204" pitchFamily="34" charset="0"/>
                          <a:cs typeface="Arial" panose="020B0604020202020204" pitchFamily="34" charset="0"/>
                        </a:rPr>
                        <a:t>2-</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500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0.5</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7</a:t>
                      </a:r>
                      <a:endParaRPr lang="en-GB" dirty="0">
                        <a:latin typeface="Arial" panose="020B0604020202020204" pitchFamily="34" charset="0"/>
                        <a:cs typeface="Arial" panose="020B0604020202020204" pitchFamily="34" charset="0"/>
                      </a:endParaRPr>
                    </a:p>
                  </a:txBody>
                  <a:tcPr/>
                </a:tc>
              </a:tr>
              <a:tr h="297033">
                <a:tc>
                  <a:txBody>
                    <a:bodyPr/>
                    <a:lstStyle/>
                    <a:p>
                      <a:r>
                        <a:rPr lang="en-IE" dirty="0" smtClean="0">
                          <a:latin typeface="Arial" panose="020B0604020202020204" pitchFamily="34" charset="0"/>
                          <a:cs typeface="Arial" panose="020B0604020202020204" pitchFamily="34" charset="0"/>
                        </a:rPr>
                        <a:t>Cl</a:t>
                      </a:r>
                      <a:r>
                        <a:rPr lang="en-IE" baseline="30000" dirty="0" smtClean="0">
                          <a:latin typeface="Arial" panose="020B0604020202020204" pitchFamily="34" charset="0"/>
                          <a:cs typeface="Arial" panose="020B0604020202020204" pitchFamily="34" charset="0"/>
                        </a:rPr>
                        <a:t>-</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17,000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16</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12</a:t>
                      </a:r>
                      <a:endParaRPr lang="en-GB" dirty="0">
                        <a:latin typeface="Arial" panose="020B0604020202020204" pitchFamily="34" charset="0"/>
                        <a:cs typeface="Arial" panose="020B0604020202020204" pitchFamily="34" charset="0"/>
                      </a:endParaRPr>
                    </a:p>
                  </a:txBody>
                  <a:tcPr/>
                </a:tc>
              </a:tr>
              <a:tr h="297033">
                <a:tc>
                  <a:txBody>
                    <a:bodyPr/>
                    <a:lstStyle/>
                    <a:p>
                      <a:r>
                        <a:rPr lang="en-IE" dirty="0" smtClean="0">
                          <a:latin typeface="Arial" panose="020B0604020202020204" pitchFamily="34" charset="0"/>
                          <a:cs typeface="Arial" panose="020B0604020202020204" pitchFamily="34" charset="0"/>
                        </a:rPr>
                        <a:t>HCO</a:t>
                      </a:r>
                      <a:r>
                        <a:rPr lang="en-IE" baseline="-25000" dirty="0" smtClean="0">
                          <a:latin typeface="Arial" panose="020B0604020202020204" pitchFamily="34" charset="0"/>
                          <a:cs typeface="Arial" panose="020B0604020202020204" pitchFamily="34" charset="0"/>
                        </a:rPr>
                        <a:t>3</a:t>
                      </a:r>
                      <a:r>
                        <a:rPr lang="en-IE" baseline="30000" dirty="0" smtClean="0">
                          <a:latin typeface="Arial" panose="020B0604020202020204" pitchFamily="34" charset="0"/>
                          <a:cs typeface="Arial" panose="020B0604020202020204" pitchFamily="34" charset="0"/>
                        </a:rPr>
                        <a:t>-</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700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a:t>
                      </a:r>
                      <a:endParaRPr lang="en-GB" dirty="0">
                        <a:latin typeface="Arial" panose="020B0604020202020204" pitchFamily="34" charset="0"/>
                        <a:cs typeface="Arial" panose="020B0604020202020204" pitchFamily="34" charset="0"/>
                      </a:endParaRPr>
                    </a:p>
                  </a:txBody>
                  <a:tcPr/>
                </a:tc>
              </a:tr>
              <a:tr h="297033">
                <a:tc>
                  <a:txBody>
                    <a:bodyPr/>
                    <a:lstStyle/>
                    <a:p>
                      <a:r>
                        <a:rPr lang="en-IE" dirty="0" smtClean="0">
                          <a:latin typeface="Arial" panose="020B0604020202020204" pitchFamily="34" charset="0"/>
                          <a:cs typeface="Arial" panose="020B0604020202020204" pitchFamily="34" charset="0"/>
                        </a:rPr>
                        <a:t>NO</a:t>
                      </a:r>
                      <a:r>
                        <a:rPr lang="en-IE" baseline="-25000" dirty="0" smtClean="0">
                          <a:latin typeface="Arial" panose="020B0604020202020204" pitchFamily="34" charset="0"/>
                          <a:cs typeface="Arial" panose="020B0604020202020204" pitchFamily="34" charset="0"/>
                        </a:rPr>
                        <a:t>3</a:t>
                      </a:r>
                      <a:r>
                        <a:rPr lang="en-IE" baseline="30000" dirty="0" smtClean="0">
                          <a:latin typeface="Arial" panose="020B0604020202020204" pitchFamily="34" charset="0"/>
                          <a:cs typeface="Arial" panose="020B0604020202020204" pitchFamily="34" charset="0"/>
                        </a:rPr>
                        <a:t>-</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Trace</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0.01</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554674133"/>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15.5 – Workbook Questions</a:t>
            </a:r>
            <a:endParaRPr lang="en-GB" b="1" dirty="0" smtClean="0"/>
          </a:p>
        </p:txBody>
      </p:sp>
      <p:sp>
        <p:nvSpPr>
          <p:cNvPr id="6" name="Rectangle 33"/>
          <p:cNvSpPr/>
          <p:nvPr/>
        </p:nvSpPr>
        <p:spPr>
          <a:xfrm>
            <a:off x="179512" y="1109057"/>
            <a:ext cx="8784976" cy="5693866"/>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809625" algn="l"/>
                <a:tab pos="8523288" algn="r"/>
              </a:tabLst>
            </a:pP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endParaRPr lang="en-US" sz="1700" dirty="0" smtClean="0"/>
          </a:p>
          <a:p>
            <a:pPr marL="457200" indent="-457200">
              <a:buClr>
                <a:srgbClr val="C00000"/>
              </a:buClr>
              <a:buFont typeface="+mj-lt"/>
              <a:buAutoNum type="alphaLcPeriod" startAt="4"/>
              <a:tabLst>
                <a:tab pos="809625" algn="l"/>
                <a:tab pos="8523288" algn="r"/>
              </a:tabLst>
            </a:pPr>
            <a:r>
              <a:rPr lang="en-US" sz="2000" dirty="0" smtClean="0"/>
              <a:t>Drinking </a:t>
            </a:r>
            <a:r>
              <a:rPr lang="en-US" sz="2000" dirty="0"/>
              <a:t>water can be made from seawater by desalination. What is meant by the term desalination? </a:t>
            </a:r>
            <a:r>
              <a:rPr lang="en-US" sz="2000" dirty="0" smtClean="0"/>
              <a:t>_____________________________________________________	[</a:t>
            </a:r>
            <a:r>
              <a:rPr lang="en-US" sz="2000" dirty="0"/>
              <a:t>1]</a:t>
            </a:r>
          </a:p>
          <a:p>
            <a:pPr marL="457200" indent="-457200">
              <a:buClr>
                <a:srgbClr val="C00000"/>
              </a:buClr>
              <a:buFont typeface="+mj-lt"/>
              <a:buAutoNum type="alphaLcPeriod" startAt="4"/>
              <a:tabLst>
                <a:tab pos="809625" algn="l"/>
                <a:tab pos="8523288" algn="r"/>
              </a:tabLst>
            </a:pPr>
            <a:r>
              <a:rPr lang="en-US" sz="2000" dirty="0" smtClean="0"/>
              <a:t>Which </a:t>
            </a:r>
            <a:r>
              <a:rPr lang="en-US" sz="2000" dirty="0"/>
              <a:t>ion in river water is most likely to be a harmful pollutant and what is the most likely source of this ion</a:t>
            </a:r>
            <a:r>
              <a:rPr lang="en-US" sz="2000" dirty="0" smtClean="0"/>
              <a:t>? _____________________________________________	[</a:t>
            </a:r>
            <a:r>
              <a:rPr lang="en-US" sz="2000" dirty="0"/>
              <a:t>2</a:t>
            </a:r>
            <a:r>
              <a:rPr lang="en-US" sz="2000" dirty="0" smtClean="0"/>
              <a:t>]</a:t>
            </a:r>
            <a:endParaRPr lang="en-US" sz="2000" dirty="0"/>
          </a:p>
          <a:p>
            <a:pPr marL="457200" indent="-457200">
              <a:buClr>
                <a:srgbClr val="C00000"/>
              </a:buClr>
              <a:buFont typeface="+mj-lt"/>
              <a:buAutoNum type="alphaLcPeriod" startAt="4"/>
              <a:tabLst>
                <a:tab pos="809625" algn="l"/>
                <a:tab pos="8523288" algn="r"/>
              </a:tabLst>
            </a:pPr>
            <a:r>
              <a:rPr lang="en-US" sz="2000" dirty="0" smtClean="0"/>
              <a:t>What </a:t>
            </a:r>
            <a:r>
              <a:rPr lang="en-US" sz="2000" dirty="0"/>
              <a:t>organisms present in river water might make it unfit to drink</a:t>
            </a:r>
            <a:r>
              <a:rPr lang="en-US" sz="2000" dirty="0" smtClean="0"/>
              <a:t>?_______________________________________________ [</a:t>
            </a:r>
            <a:r>
              <a:rPr lang="en-US" sz="2000" dirty="0"/>
              <a:t>1</a:t>
            </a:r>
            <a:r>
              <a:rPr lang="en-US" sz="1700" dirty="0" smtClean="0"/>
              <a:t>]</a:t>
            </a:r>
            <a:endParaRPr lang="en-US" sz="1700" dirty="0"/>
          </a:p>
        </p:txBody>
      </p:sp>
      <p:sp>
        <p:nvSpPr>
          <p:cNvPr id="2" name="Action Button: Back or Previous 1">
            <a:hlinkClick r:id="" action="ppaction://hlinkshowjump?jump=lastslideviewed" highlightClick="1"/>
          </p:cNvPr>
          <p:cNvSpPr/>
          <p:nvPr/>
        </p:nvSpPr>
        <p:spPr>
          <a:xfrm>
            <a:off x="8460432" y="6286561"/>
            <a:ext cx="432048"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ound Same Side Corner Rectangle 9">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85</a:t>
            </a:r>
            <a:endParaRPr lang="en-GB" sz="960" b="1" dirty="0">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424996846"/>
              </p:ext>
            </p:extLst>
          </p:nvPr>
        </p:nvGraphicFramePr>
        <p:xfrm>
          <a:off x="3707904" y="1196752"/>
          <a:ext cx="5112568" cy="2966720"/>
        </p:xfrm>
        <a:graphic>
          <a:graphicData uri="http://schemas.openxmlformats.org/drawingml/2006/table">
            <a:tbl>
              <a:tblPr firstRow="1" bandRow="1">
                <a:tableStyleId>{5C22544A-7EE6-4342-B048-85BDC9FD1C3A}</a:tableStyleId>
              </a:tblPr>
              <a:tblGrid>
                <a:gridCol w="864096"/>
                <a:gridCol w="1224136"/>
                <a:gridCol w="1512168"/>
                <a:gridCol w="1512168"/>
              </a:tblGrid>
              <a:tr h="370840">
                <a:tc>
                  <a:txBody>
                    <a:bodyPr/>
                    <a:lstStyle/>
                    <a:p>
                      <a:pPr algn="ctr"/>
                      <a:r>
                        <a:rPr lang="en-IE" dirty="0" smtClean="0">
                          <a:latin typeface="Arial" panose="020B0604020202020204" pitchFamily="34" charset="0"/>
                          <a:cs typeface="Arial" panose="020B0604020202020204" pitchFamily="34" charset="0"/>
                        </a:rPr>
                        <a:t>Ion</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Seawater</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Rainwater</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River Water</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Na</a:t>
                      </a:r>
                      <a:r>
                        <a:rPr lang="en-IE" baseline="30000" dirty="0" smtClean="0">
                          <a:latin typeface="Arial" panose="020B0604020202020204" pitchFamily="34" charset="0"/>
                          <a:cs typeface="Arial" panose="020B0604020202020204" pitchFamily="34" charset="0"/>
                        </a:rPr>
                        <a:t>+</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10,000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9</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11</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Ca2</a:t>
                      </a:r>
                      <a:r>
                        <a:rPr lang="en-IE" baseline="30000" dirty="0" smtClean="0">
                          <a:latin typeface="Arial" panose="020B0604020202020204" pitchFamily="34" charset="0"/>
                          <a:cs typeface="Arial" panose="020B0604020202020204" pitchFamily="34" charset="0"/>
                        </a:rPr>
                        <a:t>+</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900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K</a:t>
                      </a:r>
                      <a:r>
                        <a:rPr lang="en-IE" baseline="30000" dirty="0" smtClean="0">
                          <a:latin typeface="Arial" panose="020B0604020202020204" pitchFamily="34" charset="0"/>
                          <a:cs typeface="Arial" panose="020B0604020202020204" pitchFamily="34" charset="0"/>
                        </a:rPr>
                        <a:t>+</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4</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SiO</a:t>
                      </a:r>
                      <a:r>
                        <a:rPr lang="en-IE" baseline="-25000" dirty="0" smtClean="0">
                          <a:latin typeface="Arial" panose="020B0604020202020204" pitchFamily="34" charset="0"/>
                          <a:cs typeface="Arial" panose="020B0604020202020204" pitchFamily="34" charset="0"/>
                        </a:rPr>
                        <a:t>3</a:t>
                      </a:r>
                      <a:r>
                        <a:rPr lang="en-IE" baseline="30000" dirty="0" smtClean="0">
                          <a:latin typeface="Arial" panose="020B0604020202020204" pitchFamily="34" charset="0"/>
                          <a:cs typeface="Arial" panose="020B0604020202020204" pitchFamily="34" charset="0"/>
                        </a:rPr>
                        <a:t>2-</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500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0.5</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7</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Cl</a:t>
                      </a:r>
                      <a:r>
                        <a:rPr lang="en-IE" baseline="30000" dirty="0" smtClean="0">
                          <a:latin typeface="Arial" panose="020B0604020202020204" pitchFamily="34" charset="0"/>
                          <a:cs typeface="Arial" panose="020B0604020202020204" pitchFamily="34" charset="0"/>
                        </a:rPr>
                        <a:t>-</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17,000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16</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12</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HCO</a:t>
                      </a:r>
                      <a:r>
                        <a:rPr lang="en-IE" baseline="-25000" dirty="0" smtClean="0">
                          <a:latin typeface="Arial" panose="020B0604020202020204" pitchFamily="34" charset="0"/>
                          <a:cs typeface="Arial" panose="020B0604020202020204" pitchFamily="34" charset="0"/>
                        </a:rPr>
                        <a:t>3</a:t>
                      </a:r>
                      <a:r>
                        <a:rPr lang="en-IE" baseline="30000" dirty="0" smtClean="0">
                          <a:latin typeface="Arial" panose="020B0604020202020204" pitchFamily="34" charset="0"/>
                          <a:cs typeface="Arial" panose="020B0604020202020204" pitchFamily="34" charset="0"/>
                        </a:rPr>
                        <a:t>-</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700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NO</a:t>
                      </a:r>
                      <a:r>
                        <a:rPr lang="en-IE" baseline="-25000" dirty="0" smtClean="0">
                          <a:latin typeface="Arial" panose="020B0604020202020204" pitchFamily="34" charset="0"/>
                          <a:cs typeface="Arial" panose="020B0604020202020204" pitchFamily="34" charset="0"/>
                        </a:rPr>
                        <a:t>3</a:t>
                      </a:r>
                      <a:r>
                        <a:rPr lang="en-IE" baseline="30000" dirty="0" smtClean="0">
                          <a:latin typeface="Arial" panose="020B0604020202020204" pitchFamily="34" charset="0"/>
                          <a:cs typeface="Arial" panose="020B0604020202020204" pitchFamily="34" charset="0"/>
                        </a:rPr>
                        <a:t>-</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Trace</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0.01</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679584317"/>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2 – Grade Descriptors – Grade F</a:t>
            </a:r>
            <a:endParaRPr lang="en-GB" b="1" dirty="0" smtClean="0"/>
          </a:p>
        </p:txBody>
      </p:sp>
      <p:sp>
        <p:nvSpPr>
          <p:cNvPr id="34" name="Rectangle 33"/>
          <p:cNvSpPr/>
          <p:nvPr/>
        </p:nvSpPr>
        <p:spPr>
          <a:xfrm>
            <a:off x="323527" y="1124744"/>
            <a:ext cx="8424935" cy="5455340"/>
          </a:xfrm>
          <a:prstGeom prst="rect">
            <a:avLst/>
          </a:prstGeom>
        </p:spPr>
        <p:txBody>
          <a:bodyPr wrap="square">
            <a:spAutoFit/>
          </a:bodyPr>
          <a:lstStyle/>
          <a:p>
            <a:pPr>
              <a:buClr>
                <a:srgbClr val="0070C0"/>
              </a:buClr>
            </a:pPr>
            <a:r>
              <a:rPr lang="en-US" sz="2050" dirty="0"/>
              <a:t>To achieve a </a:t>
            </a:r>
            <a:r>
              <a:rPr lang="en-US" sz="2050" b="1" dirty="0"/>
              <a:t>Grade F</a:t>
            </a:r>
            <a:r>
              <a:rPr lang="en-US" sz="2050" dirty="0"/>
              <a:t>, a candidate will be able to:</a:t>
            </a:r>
          </a:p>
          <a:p>
            <a:pPr marL="342900" indent="-342900">
              <a:buClr>
                <a:srgbClr val="0070C0"/>
              </a:buClr>
              <a:buFont typeface="Arial" panose="020B0604020202020204" pitchFamily="34" charset="0"/>
              <a:buChar char="•"/>
            </a:pPr>
            <a:r>
              <a:rPr lang="en-US" sz="2050" dirty="0"/>
              <a:t>recall and communicate limited knowledge and understanding of scientific phenomena, facts, </a:t>
            </a:r>
            <a:r>
              <a:rPr lang="en-US" sz="2050" dirty="0" smtClean="0"/>
              <a:t>laws, definitions</a:t>
            </a:r>
            <a:r>
              <a:rPr lang="en-US" sz="2050" dirty="0"/>
              <a:t>, concepts and theories</a:t>
            </a:r>
          </a:p>
          <a:p>
            <a:pPr marL="342900" indent="-342900">
              <a:buClr>
                <a:srgbClr val="0070C0"/>
              </a:buClr>
              <a:buFont typeface="Arial" panose="020B0604020202020204" pitchFamily="34" charset="0"/>
              <a:buChar char="•"/>
            </a:pPr>
            <a:r>
              <a:rPr lang="en-US" sz="2050" dirty="0" smtClean="0"/>
              <a:t>apply </a:t>
            </a:r>
            <a:r>
              <a:rPr lang="en-US" sz="2050" dirty="0"/>
              <a:t>a limited range of scientific facts and concepts to give basic explanations of familiar </a:t>
            </a:r>
            <a:r>
              <a:rPr lang="en-US" sz="2050" dirty="0" smtClean="0"/>
              <a:t>phenomena, to </a:t>
            </a:r>
            <a:r>
              <a:rPr lang="en-US" sz="2050" dirty="0"/>
              <a:t>solve straightforward problems and make simple predictions</a:t>
            </a:r>
          </a:p>
          <a:p>
            <a:pPr marL="342900" indent="-342900">
              <a:buClr>
                <a:srgbClr val="0070C0"/>
              </a:buClr>
              <a:buFont typeface="Arial" panose="020B0604020202020204" pitchFamily="34" charset="0"/>
              <a:buChar char="•"/>
            </a:pPr>
            <a:r>
              <a:rPr lang="en-US" sz="2050" dirty="0" smtClean="0"/>
              <a:t>communicate </a:t>
            </a:r>
            <a:r>
              <a:rPr lang="en-US" sz="2050" dirty="0"/>
              <a:t>and present simple scientific ideas, observations and data using a limited range </a:t>
            </a:r>
            <a:r>
              <a:rPr lang="en-US" sz="2050" dirty="0" smtClean="0"/>
              <a:t>of scientific </a:t>
            </a:r>
            <a:r>
              <a:rPr lang="en-US" sz="2050" dirty="0"/>
              <a:t>terminology and conventions</a:t>
            </a:r>
          </a:p>
          <a:p>
            <a:pPr marL="342900" indent="-342900">
              <a:buClr>
                <a:srgbClr val="0070C0"/>
              </a:buClr>
              <a:buFont typeface="Arial" panose="020B0604020202020204" pitchFamily="34" charset="0"/>
              <a:buChar char="•"/>
            </a:pPr>
            <a:r>
              <a:rPr lang="en-US" sz="2050" dirty="0" smtClean="0"/>
              <a:t>select </a:t>
            </a:r>
            <a:r>
              <a:rPr lang="en-US" sz="2050" dirty="0"/>
              <a:t>a single piece of information from a given source, and use it to support a given </a:t>
            </a:r>
            <a:r>
              <a:rPr lang="en-US" sz="2050" dirty="0" smtClean="0"/>
              <a:t>conclusion, and </a:t>
            </a:r>
            <a:r>
              <a:rPr lang="en-US" sz="2050" dirty="0"/>
              <a:t>to make links between scientific information and its scientific, technological, social, economic </a:t>
            </a:r>
            <a:r>
              <a:rPr lang="en-US" sz="2050" dirty="0" smtClean="0"/>
              <a:t>or environmental </a:t>
            </a:r>
            <a:r>
              <a:rPr lang="en-US" sz="2050" dirty="0"/>
              <a:t>implications</a:t>
            </a:r>
          </a:p>
          <a:p>
            <a:pPr marL="342900" indent="-342900">
              <a:buClr>
                <a:srgbClr val="0070C0"/>
              </a:buClr>
              <a:buFont typeface="Arial" panose="020B0604020202020204" pitchFamily="34" charset="0"/>
              <a:buChar char="•"/>
            </a:pPr>
            <a:r>
              <a:rPr lang="en-US" sz="2050" dirty="0" smtClean="0"/>
              <a:t>solve </a:t>
            </a:r>
            <a:r>
              <a:rPr lang="en-US" sz="2050" dirty="0"/>
              <a:t>problems involving more than one step if structured help is given</a:t>
            </a:r>
          </a:p>
          <a:p>
            <a:pPr marL="342900" indent="-342900">
              <a:buClr>
                <a:srgbClr val="0070C0"/>
              </a:buClr>
              <a:buFont typeface="Arial" panose="020B0604020202020204" pitchFamily="34" charset="0"/>
              <a:buChar char="•"/>
            </a:pPr>
            <a:r>
              <a:rPr lang="en-US" sz="2050" dirty="0" smtClean="0"/>
              <a:t>analyse </a:t>
            </a:r>
            <a:r>
              <a:rPr lang="en-US" sz="2050" dirty="0"/>
              <a:t>data to identify a pattern or trend</a:t>
            </a:r>
          </a:p>
          <a:p>
            <a:pPr marL="342900" indent="-342900">
              <a:buClr>
                <a:srgbClr val="0070C0"/>
              </a:buClr>
              <a:buFont typeface="Arial" panose="020B0604020202020204" pitchFamily="34" charset="0"/>
              <a:buChar char="•"/>
            </a:pPr>
            <a:r>
              <a:rPr lang="en-US" sz="2050" dirty="0" smtClean="0"/>
              <a:t>select</a:t>
            </a:r>
            <a:r>
              <a:rPr lang="en-US" sz="2050" dirty="0"/>
              <a:t>, describe and evaluate techniques for a limited range of scientific operations and </a:t>
            </a:r>
            <a:r>
              <a:rPr lang="en-US" sz="2050" dirty="0" smtClean="0"/>
              <a:t>laboratory procedures</a:t>
            </a:r>
            <a:r>
              <a:rPr lang="en-US" sz="2050" dirty="0"/>
              <a:t>.</a:t>
            </a:r>
          </a:p>
        </p:txBody>
      </p:sp>
    </p:spTree>
    <p:extLst>
      <p:ext uri="{BB962C8B-B14F-4D97-AF65-F5344CB8AC3E}">
        <p14:creationId xmlns:p14="http://schemas.microsoft.com/office/powerpoint/2010/main" val="43006984"/>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dirty="0" smtClean="0"/>
              <a:t>15.5 – Workbook Questions</a:t>
            </a:r>
            <a:endParaRPr lang="en-GB" b="1" dirty="0" smtClean="0"/>
          </a:p>
        </p:txBody>
      </p:sp>
      <p:sp>
        <p:nvSpPr>
          <p:cNvPr id="6" name="Rectangle 33"/>
          <p:cNvSpPr/>
          <p:nvPr/>
        </p:nvSpPr>
        <p:spPr>
          <a:xfrm>
            <a:off x="179512" y="1109057"/>
            <a:ext cx="8784976" cy="5463034"/>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chemeClr val="tx2">
              <a:lumMod val="20000"/>
              <a:lumOff val="80000"/>
            </a:schemeClr>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809625" algn="l"/>
                <a:tab pos="8523288" algn="r"/>
              </a:tabLst>
            </a:pP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endParaRPr lang="en-US" sz="1700" dirty="0" smtClean="0"/>
          </a:p>
          <a:p>
            <a:pPr marL="457200" indent="-457200">
              <a:buClr>
                <a:srgbClr val="C00000"/>
              </a:buClr>
              <a:buFont typeface="+mj-lt"/>
              <a:buAutoNum type="alphaLcPeriod" startAt="7"/>
              <a:tabLst>
                <a:tab pos="809625" algn="l"/>
                <a:tab pos="8523288" algn="r"/>
              </a:tabLst>
            </a:pPr>
            <a:r>
              <a:rPr lang="en-US" sz="2200" dirty="0"/>
              <a:t>River water is treated </a:t>
            </a:r>
            <a:r>
              <a:rPr lang="en-US" sz="2200" dirty="0" smtClean="0"/>
              <a:t/>
            </a:r>
            <a:br>
              <a:rPr lang="en-US" sz="2200" dirty="0" smtClean="0"/>
            </a:br>
            <a:r>
              <a:rPr lang="en-US" sz="2200" dirty="0" smtClean="0"/>
              <a:t>so that </a:t>
            </a:r>
            <a:r>
              <a:rPr lang="en-US" sz="2200" dirty="0"/>
              <a:t>it is fit to </a:t>
            </a:r>
            <a:r>
              <a:rPr lang="en-US" sz="2200" dirty="0" smtClean="0"/>
              <a:t>drink. </a:t>
            </a:r>
            <a:br>
              <a:rPr lang="en-US" sz="2200" dirty="0" smtClean="0"/>
            </a:br>
            <a:r>
              <a:rPr lang="en-US" sz="2200" dirty="0" smtClean="0"/>
              <a:t>What is </a:t>
            </a:r>
            <a:r>
              <a:rPr lang="en-US" sz="2200" dirty="0"/>
              <a:t>the purpose of </a:t>
            </a:r>
            <a:r>
              <a:rPr lang="en-US" sz="2200" dirty="0" smtClean="0"/>
              <a:t/>
            </a:r>
            <a:br>
              <a:rPr lang="en-US" sz="2200" dirty="0" smtClean="0"/>
            </a:br>
            <a:r>
              <a:rPr lang="en-US" sz="2200" dirty="0" smtClean="0"/>
              <a:t>these stages </a:t>
            </a:r>
            <a:r>
              <a:rPr lang="en-US" sz="2200" dirty="0"/>
              <a:t>in the </a:t>
            </a:r>
            <a:r>
              <a:rPr lang="en-US" sz="2200" dirty="0" smtClean="0"/>
              <a:t/>
            </a:r>
            <a:br>
              <a:rPr lang="en-US" sz="2200" dirty="0" smtClean="0"/>
            </a:br>
            <a:r>
              <a:rPr lang="en-US" sz="2200" dirty="0" smtClean="0"/>
              <a:t>purification?</a:t>
            </a:r>
            <a:br>
              <a:rPr lang="en-US" sz="2200" dirty="0" smtClean="0"/>
            </a:br>
            <a:r>
              <a:rPr lang="en-US" sz="2200" dirty="0" smtClean="0"/>
              <a:t>Filtration ________________________________________________	 </a:t>
            </a:r>
            <a:r>
              <a:rPr lang="en-US" sz="2200" dirty="0"/>
              <a:t>[</a:t>
            </a:r>
            <a:r>
              <a:rPr lang="en-US" sz="2200" dirty="0" smtClean="0"/>
              <a:t>1]</a:t>
            </a:r>
            <a:br>
              <a:rPr lang="en-US" sz="2200" dirty="0" smtClean="0"/>
            </a:br>
            <a:r>
              <a:rPr lang="en-US" sz="2200" dirty="0" smtClean="0"/>
              <a:t>Chlorination_______________________________________	 </a:t>
            </a:r>
            <a:r>
              <a:rPr lang="en-US" sz="2200" dirty="0"/>
              <a:t>[1</a:t>
            </a:r>
            <a:r>
              <a:rPr lang="en-US" sz="2200" dirty="0" smtClean="0"/>
              <a:t>]</a:t>
            </a:r>
          </a:p>
          <a:p>
            <a:pPr>
              <a:buClr>
                <a:srgbClr val="C00000"/>
              </a:buClr>
              <a:tabLst>
                <a:tab pos="809625" algn="l"/>
                <a:tab pos="8523288" algn="r"/>
              </a:tabLst>
            </a:pPr>
            <a:r>
              <a:rPr lang="en-US" sz="2200" b="1" dirty="0" smtClean="0"/>
              <a:t>Extension</a:t>
            </a:r>
          </a:p>
          <a:p>
            <a:pPr marL="457200" indent="-457200">
              <a:buClr>
                <a:srgbClr val="C00000"/>
              </a:buClr>
              <a:buFont typeface="+mj-lt"/>
              <a:buAutoNum type="arabicPeriod" startAt="2"/>
              <a:tabLst>
                <a:tab pos="809625" algn="l"/>
                <a:tab pos="8523288" algn="r"/>
              </a:tabLst>
            </a:pPr>
            <a:r>
              <a:rPr lang="en-US" sz="2200" dirty="0" smtClean="0"/>
              <a:t>Use </a:t>
            </a:r>
            <a:r>
              <a:rPr lang="en-US" sz="2200" dirty="0"/>
              <a:t>books or the internet to find out why some samples of water are described as 'hard' and how sodium carbonate is used to treat hard water. </a:t>
            </a:r>
            <a:r>
              <a:rPr lang="en-US" sz="2200" dirty="0" smtClean="0"/>
              <a:t> [4]</a:t>
            </a:r>
            <a:endParaRPr lang="en-US" sz="2200" dirty="0"/>
          </a:p>
        </p:txBody>
      </p:sp>
      <p:sp>
        <p:nvSpPr>
          <p:cNvPr id="2" name="Action Button: Back or Previous 1">
            <a:hlinkClick r:id="" action="ppaction://hlinkshowjump?jump=lastslideviewed" highlightClick="1"/>
          </p:cNvPr>
          <p:cNvSpPr/>
          <p:nvPr/>
        </p:nvSpPr>
        <p:spPr>
          <a:xfrm>
            <a:off x="8460432" y="6286561"/>
            <a:ext cx="432048"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ound Same Side Corner Rectangle 9">
            <a:hlinkClick r:id="" action="ppaction://noaction"/>
          </p:cNvPr>
          <p:cNvSpPr/>
          <p:nvPr/>
        </p:nvSpPr>
        <p:spPr>
          <a:xfrm>
            <a:off x="6732240"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85</a:t>
            </a:r>
            <a:endParaRPr lang="en-GB" sz="960" b="1" dirty="0">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424996846"/>
              </p:ext>
            </p:extLst>
          </p:nvPr>
        </p:nvGraphicFramePr>
        <p:xfrm>
          <a:off x="3707904" y="1196752"/>
          <a:ext cx="5112568" cy="2966720"/>
        </p:xfrm>
        <a:graphic>
          <a:graphicData uri="http://schemas.openxmlformats.org/drawingml/2006/table">
            <a:tbl>
              <a:tblPr firstRow="1" bandRow="1">
                <a:tableStyleId>{5C22544A-7EE6-4342-B048-85BDC9FD1C3A}</a:tableStyleId>
              </a:tblPr>
              <a:tblGrid>
                <a:gridCol w="864096"/>
                <a:gridCol w="1224136"/>
                <a:gridCol w="1512168"/>
                <a:gridCol w="1512168"/>
              </a:tblGrid>
              <a:tr h="370840">
                <a:tc>
                  <a:txBody>
                    <a:bodyPr/>
                    <a:lstStyle/>
                    <a:p>
                      <a:pPr algn="ctr"/>
                      <a:r>
                        <a:rPr lang="en-IE" dirty="0" smtClean="0">
                          <a:latin typeface="Arial" panose="020B0604020202020204" pitchFamily="34" charset="0"/>
                          <a:cs typeface="Arial" panose="020B0604020202020204" pitchFamily="34" charset="0"/>
                        </a:rPr>
                        <a:t>Ion</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Seawater</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Rainwater</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River Water</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Na</a:t>
                      </a:r>
                      <a:r>
                        <a:rPr lang="en-IE" baseline="30000" dirty="0" smtClean="0">
                          <a:latin typeface="Arial" panose="020B0604020202020204" pitchFamily="34" charset="0"/>
                          <a:cs typeface="Arial" panose="020B0604020202020204" pitchFamily="34" charset="0"/>
                        </a:rPr>
                        <a:t>+</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10,000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9</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11</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Ca2</a:t>
                      </a:r>
                      <a:r>
                        <a:rPr lang="en-IE" baseline="30000" dirty="0" smtClean="0">
                          <a:latin typeface="Arial" panose="020B0604020202020204" pitchFamily="34" charset="0"/>
                          <a:cs typeface="Arial" panose="020B0604020202020204" pitchFamily="34" charset="0"/>
                        </a:rPr>
                        <a:t>+</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900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K</a:t>
                      </a:r>
                      <a:r>
                        <a:rPr lang="en-IE" baseline="30000" dirty="0" smtClean="0">
                          <a:latin typeface="Arial" panose="020B0604020202020204" pitchFamily="34" charset="0"/>
                          <a:cs typeface="Arial" panose="020B0604020202020204" pitchFamily="34" charset="0"/>
                        </a:rPr>
                        <a:t>+</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4</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SiO</a:t>
                      </a:r>
                      <a:r>
                        <a:rPr lang="en-IE" baseline="-25000" dirty="0" smtClean="0">
                          <a:latin typeface="Arial" panose="020B0604020202020204" pitchFamily="34" charset="0"/>
                          <a:cs typeface="Arial" panose="020B0604020202020204" pitchFamily="34" charset="0"/>
                        </a:rPr>
                        <a:t>3</a:t>
                      </a:r>
                      <a:r>
                        <a:rPr lang="en-IE" baseline="30000" dirty="0" smtClean="0">
                          <a:latin typeface="Arial" panose="020B0604020202020204" pitchFamily="34" charset="0"/>
                          <a:cs typeface="Arial" panose="020B0604020202020204" pitchFamily="34" charset="0"/>
                        </a:rPr>
                        <a:t>2-</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500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0.5</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7</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Cl</a:t>
                      </a:r>
                      <a:r>
                        <a:rPr lang="en-IE" baseline="30000" dirty="0" smtClean="0">
                          <a:latin typeface="Arial" panose="020B0604020202020204" pitchFamily="34" charset="0"/>
                          <a:cs typeface="Arial" panose="020B0604020202020204" pitchFamily="34" charset="0"/>
                        </a:rPr>
                        <a:t>-</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17,000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16</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12</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HCO</a:t>
                      </a:r>
                      <a:r>
                        <a:rPr lang="en-IE" baseline="-25000" dirty="0" smtClean="0">
                          <a:latin typeface="Arial" panose="020B0604020202020204" pitchFamily="34" charset="0"/>
                          <a:cs typeface="Arial" panose="020B0604020202020204" pitchFamily="34" charset="0"/>
                        </a:rPr>
                        <a:t>3</a:t>
                      </a:r>
                      <a:r>
                        <a:rPr lang="en-IE" baseline="30000" dirty="0" smtClean="0">
                          <a:latin typeface="Arial" panose="020B0604020202020204" pitchFamily="34" charset="0"/>
                          <a:cs typeface="Arial" panose="020B0604020202020204" pitchFamily="34" charset="0"/>
                        </a:rPr>
                        <a:t>-</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700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NO</a:t>
                      </a:r>
                      <a:r>
                        <a:rPr lang="en-IE" baseline="-25000" dirty="0" smtClean="0">
                          <a:latin typeface="Arial" panose="020B0604020202020204" pitchFamily="34" charset="0"/>
                          <a:cs typeface="Arial" panose="020B0604020202020204" pitchFamily="34" charset="0"/>
                        </a:rPr>
                        <a:t>3</a:t>
                      </a:r>
                      <a:r>
                        <a:rPr lang="en-IE" baseline="30000" dirty="0" smtClean="0">
                          <a:latin typeface="Arial" panose="020B0604020202020204" pitchFamily="34" charset="0"/>
                          <a:cs typeface="Arial" panose="020B0604020202020204" pitchFamily="34" charset="0"/>
                        </a:rPr>
                        <a:t>-</a:t>
                      </a:r>
                      <a:endParaRPr lang="en-GB" baseline="30000"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Trace</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0.01</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957408409"/>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3 - Assessment Objectives</a:t>
            </a:r>
            <a:endParaRPr lang="en-GB" sz="4000" b="1" dirty="0" smtClean="0"/>
          </a:p>
        </p:txBody>
      </p:sp>
      <p:sp>
        <p:nvSpPr>
          <p:cNvPr id="34" name="Rectangle 33"/>
          <p:cNvSpPr/>
          <p:nvPr/>
        </p:nvSpPr>
        <p:spPr>
          <a:xfrm>
            <a:off x="323527" y="1124744"/>
            <a:ext cx="8424935" cy="5355312"/>
          </a:xfrm>
          <a:prstGeom prst="rect">
            <a:avLst/>
          </a:prstGeom>
        </p:spPr>
        <p:txBody>
          <a:bodyPr wrap="square">
            <a:spAutoFit/>
          </a:bodyPr>
          <a:lstStyle/>
          <a:p>
            <a:pPr>
              <a:buClr>
                <a:srgbClr val="0070C0"/>
              </a:buClr>
            </a:pPr>
            <a:r>
              <a:rPr lang="en-US" sz="1900" b="1" dirty="0"/>
              <a:t>AO1: Knowledge with understanding</a:t>
            </a:r>
          </a:p>
          <a:p>
            <a:pPr marL="361950" indent="-361950">
              <a:buClr>
                <a:srgbClr val="0070C0"/>
              </a:buClr>
              <a:buFont typeface="Wingdings 3" panose="05040102010807070707" pitchFamily="18" charset="2"/>
              <a:buChar char=""/>
            </a:pPr>
            <a:r>
              <a:rPr lang="en-US" sz="1900" dirty="0"/>
              <a:t>Candidates should be able to demonstrate knowledge and understanding of:</a:t>
            </a:r>
          </a:p>
          <a:p>
            <a:pPr marL="811213" indent="-371475">
              <a:buClr>
                <a:srgbClr val="0070C0"/>
              </a:buClr>
              <a:buFont typeface="+mj-lt"/>
              <a:buAutoNum type="arabicPeriod"/>
            </a:pPr>
            <a:r>
              <a:rPr lang="en-US" sz="1900" dirty="0" smtClean="0"/>
              <a:t>scientific </a:t>
            </a:r>
            <a:r>
              <a:rPr lang="en-US" sz="1900" dirty="0"/>
              <a:t>phenomena, facts, laws, definitions, concepts and theories</a:t>
            </a:r>
          </a:p>
          <a:p>
            <a:pPr marL="811213" indent="-371475">
              <a:buClr>
                <a:srgbClr val="0070C0"/>
              </a:buClr>
              <a:buFont typeface="+mj-lt"/>
              <a:buAutoNum type="arabicPeriod"/>
            </a:pPr>
            <a:r>
              <a:rPr lang="en-US" sz="1900" dirty="0" smtClean="0"/>
              <a:t>scientific </a:t>
            </a:r>
            <a:r>
              <a:rPr lang="en-US" sz="1900" dirty="0"/>
              <a:t>vocabulary, terminology and conventions (including symbols, quantities and units)</a:t>
            </a:r>
          </a:p>
          <a:p>
            <a:pPr marL="811213" indent="-371475">
              <a:buClr>
                <a:srgbClr val="0070C0"/>
              </a:buClr>
              <a:buFont typeface="+mj-lt"/>
              <a:buAutoNum type="arabicPeriod"/>
            </a:pPr>
            <a:r>
              <a:rPr lang="en-US" sz="1900" dirty="0" smtClean="0"/>
              <a:t>scientific </a:t>
            </a:r>
            <a:r>
              <a:rPr lang="en-US" sz="1900" dirty="0"/>
              <a:t>instruments and apparatus, including techniques of operation and aspects of safety</a:t>
            </a:r>
          </a:p>
          <a:p>
            <a:pPr marL="811213" indent="-371475">
              <a:buClr>
                <a:srgbClr val="0070C0"/>
              </a:buClr>
              <a:buFont typeface="+mj-lt"/>
              <a:buAutoNum type="arabicPeriod"/>
            </a:pPr>
            <a:r>
              <a:rPr lang="en-US" sz="1900" dirty="0" smtClean="0"/>
              <a:t>scientific </a:t>
            </a:r>
            <a:r>
              <a:rPr lang="en-US" sz="1900" dirty="0"/>
              <a:t>and technological applications with their social, economic and environmental implications.</a:t>
            </a:r>
          </a:p>
          <a:p>
            <a:pPr marL="361950" indent="-361950">
              <a:buClr>
                <a:srgbClr val="0070C0"/>
              </a:buClr>
              <a:buFont typeface="Wingdings 3" panose="05040102010807070707" pitchFamily="18" charset="2"/>
              <a:buChar char=""/>
            </a:pPr>
            <a:r>
              <a:rPr lang="en-US" sz="1900" dirty="0"/>
              <a:t>Syllabus content defines the factual material that candidates may be required to recall and </a:t>
            </a:r>
            <a:r>
              <a:rPr lang="en-US" sz="1900" dirty="0" smtClean="0"/>
              <a:t>explain. Candidates </a:t>
            </a:r>
            <a:r>
              <a:rPr lang="en-US" sz="1900" dirty="0"/>
              <a:t>will also be asked questions which require them to apply this material to unfamiliar contexts </a:t>
            </a:r>
            <a:r>
              <a:rPr lang="en-US" sz="1900" dirty="0" smtClean="0"/>
              <a:t>and to </a:t>
            </a:r>
            <a:r>
              <a:rPr lang="en-US" sz="1900" dirty="0"/>
              <a:t>apply knowledge from one area of the syllabus to another.</a:t>
            </a:r>
          </a:p>
          <a:p>
            <a:pPr marL="361950" indent="-361950">
              <a:buClr>
                <a:srgbClr val="0070C0"/>
              </a:buClr>
              <a:buFont typeface="Wingdings 3" panose="05040102010807070707" pitchFamily="18" charset="2"/>
              <a:buChar char=""/>
            </a:pPr>
            <a:r>
              <a:rPr lang="en-US" sz="1900" dirty="0"/>
              <a:t>Questions testing this objective will often begin with one of the following words: define, state, </a:t>
            </a:r>
            <a:r>
              <a:rPr lang="en-US" sz="1900" dirty="0" smtClean="0"/>
              <a:t>describe, explain </a:t>
            </a:r>
            <a:r>
              <a:rPr lang="en-US" sz="1900" dirty="0"/>
              <a:t>(using your knowledge and understanding) or outline (see the Glossary of terms used in </a:t>
            </a:r>
            <a:r>
              <a:rPr lang="en-US" sz="1900" dirty="0" smtClean="0"/>
              <a:t>science papers).</a:t>
            </a:r>
            <a:endParaRPr lang="en-US" sz="1900" dirty="0"/>
          </a:p>
        </p:txBody>
      </p:sp>
    </p:spTree>
    <p:extLst>
      <p:ext uri="{BB962C8B-B14F-4D97-AF65-F5344CB8AC3E}">
        <p14:creationId xmlns:p14="http://schemas.microsoft.com/office/powerpoint/2010/main" val="42361434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5755422"/>
          </a:xfrm>
          <a:prstGeom prst="rect">
            <a:avLst/>
          </a:prstGeom>
        </p:spPr>
        <p:txBody>
          <a:bodyPr wrap="square">
            <a:spAutoFit/>
          </a:bodyPr>
          <a:lstStyle/>
          <a:p>
            <a:pPr>
              <a:buClr>
                <a:srgbClr val="0070C0"/>
              </a:buClr>
            </a:pPr>
            <a:r>
              <a:rPr lang="en-US" sz="1560" b="1" dirty="0" smtClean="0"/>
              <a:t>AO2</a:t>
            </a:r>
            <a:r>
              <a:rPr lang="en-US" sz="1560" b="1" dirty="0"/>
              <a:t>: Handling information and problem solving</a:t>
            </a:r>
          </a:p>
          <a:p>
            <a:pPr marL="355600" indent="-355600">
              <a:buClr>
                <a:srgbClr val="0070C0"/>
              </a:buClr>
              <a:buFont typeface="Wingdings 3" panose="05040102010807070707" pitchFamily="18" charset="2"/>
              <a:buChar char=""/>
            </a:pPr>
            <a:r>
              <a:rPr lang="en-US" sz="1560" dirty="0"/>
              <a:t>Candidates should be able, in words or using other written forms of presentation (i.e. symbolic, </a:t>
            </a:r>
            <a:r>
              <a:rPr lang="en-US" sz="1560" dirty="0" smtClean="0"/>
              <a:t>graphical and </a:t>
            </a:r>
            <a:r>
              <a:rPr lang="en-US" sz="1560" dirty="0"/>
              <a:t>numerical), to:</a:t>
            </a:r>
          </a:p>
          <a:p>
            <a:pPr marL="627063" indent="-271463">
              <a:buClr>
                <a:srgbClr val="0070C0"/>
              </a:buClr>
              <a:buFont typeface="+mj-lt"/>
              <a:buAutoNum type="arabicPeriod"/>
            </a:pPr>
            <a:r>
              <a:rPr lang="en-US" sz="1560" dirty="0" smtClean="0"/>
              <a:t>locate</a:t>
            </a:r>
            <a:r>
              <a:rPr lang="en-US" sz="1560" dirty="0"/>
              <a:t>, select, organise and present information from a variety of sources</a:t>
            </a:r>
          </a:p>
          <a:p>
            <a:pPr marL="627063" indent="-271463">
              <a:buClr>
                <a:srgbClr val="0070C0"/>
              </a:buClr>
              <a:buFont typeface="+mj-lt"/>
              <a:buAutoNum type="arabicPeriod"/>
            </a:pPr>
            <a:r>
              <a:rPr lang="en-US" sz="1560" dirty="0" smtClean="0"/>
              <a:t>translate </a:t>
            </a:r>
            <a:r>
              <a:rPr lang="en-US" sz="1560" dirty="0"/>
              <a:t>information from one form to another</a:t>
            </a:r>
          </a:p>
          <a:p>
            <a:pPr marL="627063" indent="-271463">
              <a:buClr>
                <a:srgbClr val="0070C0"/>
              </a:buClr>
              <a:buFont typeface="+mj-lt"/>
              <a:buAutoNum type="arabicPeriod"/>
            </a:pPr>
            <a:r>
              <a:rPr lang="en-US" sz="1560" dirty="0" smtClean="0"/>
              <a:t>manipulate </a:t>
            </a:r>
            <a:r>
              <a:rPr lang="en-US" sz="1560" dirty="0"/>
              <a:t>numerical and other data</a:t>
            </a:r>
          </a:p>
          <a:p>
            <a:pPr marL="627063" indent="-271463">
              <a:buClr>
                <a:srgbClr val="0070C0"/>
              </a:buClr>
              <a:buFont typeface="+mj-lt"/>
              <a:buAutoNum type="arabicPeriod"/>
            </a:pPr>
            <a:r>
              <a:rPr lang="en-US" sz="1560" dirty="0" smtClean="0"/>
              <a:t>use </a:t>
            </a:r>
            <a:r>
              <a:rPr lang="en-US" sz="1560" dirty="0"/>
              <a:t>information to identify patterns, report trends and draw inferences</a:t>
            </a:r>
          </a:p>
          <a:p>
            <a:pPr marL="627063" indent="-271463">
              <a:buClr>
                <a:srgbClr val="0070C0"/>
              </a:buClr>
              <a:buFont typeface="+mj-lt"/>
              <a:buAutoNum type="arabicPeriod"/>
            </a:pPr>
            <a:r>
              <a:rPr lang="en-US" sz="1560" dirty="0" smtClean="0"/>
              <a:t>present </a:t>
            </a:r>
            <a:r>
              <a:rPr lang="en-US" sz="1560" dirty="0"/>
              <a:t>reasoned explanations for phenomena, patterns and relationships</a:t>
            </a:r>
          </a:p>
          <a:p>
            <a:pPr marL="627063" indent="-271463">
              <a:buClr>
                <a:srgbClr val="0070C0"/>
              </a:buClr>
              <a:buFont typeface="+mj-lt"/>
              <a:buAutoNum type="arabicPeriod"/>
            </a:pPr>
            <a:r>
              <a:rPr lang="en-US" sz="1560" dirty="0" smtClean="0"/>
              <a:t>make </a:t>
            </a:r>
            <a:r>
              <a:rPr lang="en-US" sz="1560" dirty="0"/>
              <a:t>predictions and hypotheses</a:t>
            </a:r>
          </a:p>
          <a:p>
            <a:pPr marL="627063" indent="-271463">
              <a:buClr>
                <a:srgbClr val="0070C0"/>
              </a:buClr>
              <a:buFont typeface="+mj-lt"/>
              <a:buAutoNum type="arabicPeriod"/>
            </a:pPr>
            <a:r>
              <a:rPr lang="en-US" sz="1560" dirty="0" smtClean="0"/>
              <a:t>solve </a:t>
            </a:r>
            <a:r>
              <a:rPr lang="en-US" sz="1560" dirty="0"/>
              <a:t>problems, including some of a quantitative nature.</a:t>
            </a:r>
          </a:p>
          <a:p>
            <a:pPr marL="355600" indent="-355600">
              <a:buClr>
                <a:srgbClr val="0070C0"/>
              </a:buClr>
              <a:buFont typeface="Wingdings 3" panose="05040102010807070707" pitchFamily="18" charset="2"/>
              <a:buChar char=""/>
            </a:pPr>
            <a:r>
              <a:rPr lang="en-US" sz="1560" dirty="0"/>
              <a:t>Questions testing these skills may be based on information that is unfamiliar to candidates, requiring </a:t>
            </a:r>
            <a:r>
              <a:rPr lang="en-US" sz="1560" dirty="0" smtClean="0"/>
              <a:t>them to </a:t>
            </a:r>
            <a:r>
              <a:rPr lang="en-US" sz="1560" dirty="0"/>
              <a:t>apply the principles and concepts from the syllabus to a new situation, in a logical, deductive way.</a:t>
            </a:r>
          </a:p>
          <a:p>
            <a:pPr marL="355600" indent="-355600">
              <a:buClr>
                <a:srgbClr val="0070C0"/>
              </a:buClr>
              <a:buFont typeface="Wingdings 3" panose="05040102010807070707" pitchFamily="18" charset="2"/>
              <a:buChar char=""/>
            </a:pPr>
            <a:r>
              <a:rPr lang="en-US" sz="1560" dirty="0"/>
              <a:t>Questions testing these skills will often begin with one of the following words: predict, suggest, calculate </a:t>
            </a:r>
            <a:r>
              <a:rPr lang="en-US" sz="1560" dirty="0" smtClean="0"/>
              <a:t>or determine </a:t>
            </a:r>
            <a:r>
              <a:rPr lang="en-US" sz="1560" dirty="0"/>
              <a:t>(see the Glossary of terms used in science papers</a:t>
            </a:r>
            <a:r>
              <a:rPr lang="en-US" sz="1560" dirty="0" smtClean="0"/>
              <a:t>).</a:t>
            </a:r>
          </a:p>
          <a:p>
            <a:pPr marL="355600" indent="-355600">
              <a:buClr>
                <a:srgbClr val="0070C0"/>
              </a:buClr>
            </a:pPr>
            <a:r>
              <a:rPr lang="en-US" sz="1560" b="1" dirty="0"/>
              <a:t>AO3: Experimental skills and investigations</a:t>
            </a:r>
          </a:p>
          <a:p>
            <a:pPr marL="355600" indent="-355600">
              <a:buClr>
                <a:srgbClr val="0070C0"/>
              </a:buClr>
              <a:buFont typeface="Wingdings 3" panose="05040102010807070707" pitchFamily="18" charset="2"/>
              <a:buChar char=""/>
            </a:pPr>
            <a:r>
              <a:rPr lang="en-US" sz="1560" dirty="0"/>
              <a:t>Candidates should be able to:</a:t>
            </a:r>
          </a:p>
          <a:p>
            <a:pPr marL="627063" indent="-271463">
              <a:buClr>
                <a:srgbClr val="0070C0"/>
              </a:buClr>
              <a:buFont typeface="+mj-lt"/>
              <a:buAutoNum type="arabicPeriod"/>
            </a:pPr>
            <a:r>
              <a:rPr lang="en-US" sz="1560" dirty="0"/>
              <a:t>demonstrate knowledge of how to safely use techniques, apparatus and materials (including following a sequence of instructions where appropriate)</a:t>
            </a:r>
          </a:p>
          <a:p>
            <a:pPr marL="627063" indent="-271463">
              <a:buClr>
                <a:srgbClr val="0070C0"/>
              </a:buClr>
              <a:buFont typeface="+mj-lt"/>
              <a:buAutoNum type="arabicPeriod"/>
            </a:pPr>
            <a:r>
              <a:rPr lang="en-US" sz="1560" dirty="0"/>
              <a:t>plan experiments and investigations</a:t>
            </a:r>
          </a:p>
          <a:p>
            <a:pPr marL="627063" indent="-271463">
              <a:buClr>
                <a:srgbClr val="0070C0"/>
              </a:buClr>
              <a:buFont typeface="+mj-lt"/>
              <a:buAutoNum type="arabicPeriod"/>
            </a:pPr>
            <a:r>
              <a:rPr lang="en-US" sz="1560" dirty="0"/>
              <a:t>make and record observations, measurements and estimates</a:t>
            </a:r>
          </a:p>
          <a:p>
            <a:pPr marL="627063" indent="-271463">
              <a:buClr>
                <a:srgbClr val="0070C0"/>
              </a:buClr>
              <a:buFont typeface="+mj-lt"/>
              <a:buAutoNum type="arabicPeriod"/>
            </a:pPr>
            <a:r>
              <a:rPr lang="en-US" sz="1560" dirty="0"/>
              <a:t>interpret and evaluate experimental observations and data</a:t>
            </a:r>
          </a:p>
          <a:p>
            <a:pPr marL="627063" indent="-271463">
              <a:buClr>
                <a:srgbClr val="0070C0"/>
              </a:buClr>
              <a:buFont typeface="+mj-lt"/>
              <a:buAutoNum type="arabicPeriod"/>
            </a:pPr>
            <a:r>
              <a:rPr lang="en-US" sz="1560" dirty="0"/>
              <a:t>evaluate methods and suggest possible improvements</a:t>
            </a:r>
            <a:r>
              <a:rPr lang="en-US" sz="1560" dirty="0" smtClean="0"/>
              <a:t>.</a:t>
            </a:r>
            <a:endParaRPr lang="en-US" sz="1560" dirty="0"/>
          </a:p>
        </p:txBody>
      </p:sp>
    </p:spTree>
    <p:extLst>
      <p:ext uri="{BB962C8B-B14F-4D97-AF65-F5344CB8AC3E}">
        <p14:creationId xmlns:p14="http://schemas.microsoft.com/office/powerpoint/2010/main" val="9065394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5 – Air and Water"/>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47010</TotalTime>
  <Words>6632</Words>
  <Application>Microsoft Office PowerPoint</Application>
  <PresentationFormat>On-screen Show (4:3)</PresentationFormat>
  <Paragraphs>958</Paragraphs>
  <Slides>70</Slides>
  <Notes>70</Notes>
  <HiddenSlides>0</HiddenSlides>
  <MMClips>2</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70</vt:i4>
      </vt:variant>
    </vt:vector>
  </HeadingPairs>
  <TitlesOfParts>
    <vt:vector size="80" baseType="lpstr">
      <vt:lpstr>Arial</vt:lpstr>
      <vt:lpstr>Calibri</vt:lpstr>
      <vt:lpstr>FrutigerLTStd-Light</vt:lpstr>
      <vt:lpstr>Lucida Sans Unicode</vt:lpstr>
      <vt:lpstr>MathematicalPi-One</vt:lpstr>
      <vt:lpstr>Verdana</vt:lpstr>
      <vt:lpstr>Wingdings</vt:lpstr>
      <vt:lpstr>Wingdings 2</vt:lpstr>
      <vt:lpstr>Wingdings 3</vt:lpstr>
      <vt:lpstr>Enderoth</vt:lpstr>
      <vt:lpstr>PowerPoint Presentation</vt:lpstr>
      <vt:lpstr>1 – Assessment Objectives</vt:lpstr>
      <vt:lpstr>1 – Assessment Structure</vt:lpstr>
      <vt:lpstr>1 – Assessment Structure</vt:lpstr>
      <vt:lpstr>2 – Grade Descriptors – Grade A</vt:lpstr>
      <vt:lpstr>2 – Grade Descriptors – Grade C</vt:lpstr>
      <vt:lpstr>2 – Grade Descriptors – Grade F</vt:lpstr>
      <vt:lpstr>3 - Assessment Objectives</vt:lpstr>
      <vt:lpstr>3 - Assessment Objectives</vt:lpstr>
      <vt:lpstr>3 - Assessment Objectives</vt:lpstr>
      <vt:lpstr>15.1 – What is Air?</vt:lpstr>
      <vt:lpstr>15.1 – What is Air?</vt:lpstr>
      <vt:lpstr>15.1 – What is Air?</vt:lpstr>
      <vt:lpstr>15.1 – What is Air?</vt:lpstr>
      <vt:lpstr>15.1 – What is Air?</vt:lpstr>
      <vt:lpstr>15.1 – What is Air?</vt:lpstr>
      <vt:lpstr>15.1 – What is Air?</vt:lpstr>
      <vt:lpstr>15.2 – Making Use of Air</vt:lpstr>
      <vt:lpstr>15.2 – Making Use of Air</vt:lpstr>
      <vt:lpstr>15.2 – Making Use of Air</vt:lpstr>
      <vt:lpstr>15.2 – Making Use of Air</vt:lpstr>
      <vt:lpstr>15.2 – Making Use of Air</vt:lpstr>
      <vt:lpstr>15.2 – Making Use of Air</vt:lpstr>
      <vt:lpstr>15.2 – Making Use of Air</vt:lpstr>
      <vt:lpstr>15.3 – Pollution Alert!</vt:lpstr>
      <vt:lpstr>15.3 – Pollution Alert!</vt:lpstr>
      <vt:lpstr>15.3 – Pollution Alert!</vt:lpstr>
      <vt:lpstr>15.3 – Pollution Alert!</vt:lpstr>
      <vt:lpstr>15.3 – Pollution Alert!</vt:lpstr>
      <vt:lpstr>15.3 – Pollution Alert!</vt:lpstr>
      <vt:lpstr>15.4 – The Rusting Problem</vt:lpstr>
      <vt:lpstr>15.4 – The Rusting Problem</vt:lpstr>
      <vt:lpstr>15.4 – The Rusting Problem</vt:lpstr>
      <vt:lpstr>15.4 – The Rusting Problem</vt:lpstr>
      <vt:lpstr>15.4 – The Rusting Problem</vt:lpstr>
      <vt:lpstr>15.4 – The Rusting Problem</vt:lpstr>
      <vt:lpstr>15.5 – Water Supply</vt:lpstr>
      <vt:lpstr>15.5 – Water Supply</vt:lpstr>
      <vt:lpstr>15.5 – Water Supply</vt:lpstr>
      <vt:lpstr>15.5 – Water Supply</vt:lpstr>
      <vt:lpstr>15.5 – Water Supply</vt:lpstr>
      <vt:lpstr>15.5 – Water Supply</vt:lpstr>
      <vt:lpstr>15 – Living in Space</vt:lpstr>
      <vt:lpstr>15 – Living in Space</vt:lpstr>
      <vt:lpstr>15 – Living in Space</vt:lpstr>
      <vt:lpstr>15 – Living in Space</vt:lpstr>
      <vt:lpstr>15 – Living in Space</vt:lpstr>
      <vt:lpstr>15 – Living in Space</vt:lpstr>
      <vt:lpstr>15 – Living in Space</vt:lpstr>
      <vt:lpstr>15 – Revision Checklist - Core</vt:lpstr>
      <vt:lpstr>15 – Revision Checklist - Extended</vt:lpstr>
      <vt:lpstr>15 – Revision Questions – Core Curriculum</vt:lpstr>
      <vt:lpstr>15 – Revision Questions – Core Curriculum</vt:lpstr>
      <vt:lpstr>15 – Revision Questions – Core Curriculum</vt:lpstr>
      <vt:lpstr>15 – Revision Questions – Core Curriculum</vt:lpstr>
      <vt:lpstr>15 – Revision Questions – Extended Curriculum</vt:lpstr>
      <vt:lpstr>15 – Revision Questions – Extended Curriculum</vt:lpstr>
      <vt:lpstr>15 – Revision Questions – Extended Curriculum</vt:lpstr>
      <vt:lpstr>15.1 – Workbook Questions</vt:lpstr>
      <vt:lpstr>15.1 – Workbook Questions</vt:lpstr>
      <vt:lpstr>15.1 – Workbook Questions</vt:lpstr>
      <vt:lpstr>15.2 – Workbook Questions</vt:lpstr>
      <vt:lpstr>15.2 – Workbook Questions</vt:lpstr>
      <vt:lpstr>15.3 – Workbook Questions</vt:lpstr>
      <vt:lpstr>15.3 – Workbook Questions</vt:lpstr>
      <vt:lpstr>15.4 – Workbook Questions</vt:lpstr>
      <vt:lpstr>15.4 – Workbook Questions</vt:lpstr>
      <vt:lpstr>15.5 – Workbook Questions</vt:lpstr>
      <vt:lpstr>15.5 – Workbook Questions</vt:lpstr>
      <vt:lpstr>15.5 – Workbook Questions</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15 – Air and Water</dc:title>
  <dc:subject>Travel and Tourism</dc:subject>
  <dc:creator>Enderoth</dc:creator>
  <cp:lastModifiedBy>Stephen Rafferty</cp:lastModifiedBy>
  <cp:revision>1680</cp:revision>
  <cp:lastPrinted>2014-01-22T18:25:48Z</cp:lastPrinted>
  <dcterms:created xsi:type="dcterms:W3CDTF">2008-03-12T11:01:44Z</dcterms:created>
  <dcterms:modified xsi:type="dcterms:W3CDTF">2018-08-01T16:24:42Z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